
<file path=[Content_Types].xml><?xml version="1.0" encoding="utf-8"?>
<Types xmlns="http://schemas.openxmlformats.org/package/2006/content-types">
  <Default Extension="aac" ContentType="audio/aac"/>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26" r:id="rId4"/>
  </p:sldMasterIdLst>
  <p:sldIdLst>
    <p:sldId id="257" r:id="rId5"/>
    <p:sldId id="258" r:id="rId6"/>
    <p:sldId id="266" r:id="rId7"/>
    <p:sldId id="256" r:id="rId8"/>
    <p:sldId id="259" r:id="rId9"/>
    <p:sldId id="306" r:id="rId10"/>
    <p:sldId id="308" r:id="rId11"/>
    <p:sldId id="309" r:id="rId12"/>
    <p:sldId id="287" r:id="rId13"/>
    <p:sldId id="277" r:id="rId14"/>
    <p:sldId id="285" r:id="rId15"/>
    <p:sldId id="298" r:id="rId16"/>
    <p:sldId id="292" r:id="rId17"/>
    <p:sldId id="294" r:id="rId18"/>
    <p:sldId id="307" r:id="rId19"/>
    <p:sldId id="305" r:id="rId20"/>
    <p:sldId id="299" r:id="rId21"/>
    <p:sldId id="288" r:id="rId22"/>
    <p:sldId id="263" r:id="rId23"/>
    <p:sldId id="262" r:id="rId24"/>
    <p:sldId id="268" r:id="rId25"/>
    <p:sldId id="300" r:id="rId26"/>
    <p:sldId id="301" r:id="rId27"/>
    <p:sldId id="293" r:id="rId28"/>
    <p:sldId id="302" r:id="rId29"/>
    <p:sldId id="296" r:id="rId30"/>
    <p:sldId id="303" r:id="rId31"/>
    <p:sldId id="304" r:id="rId32"/>
    <p:sldId id="295"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CCFFFF"/>
    <a:srgbClr val="FF5050"/>
    <a:srgbClr val="FF99FF"/>
    <a:srgbClr val="D60093"/>
    <a:srgbClr val="66FFFF"/>
    <a:srgbClr val="D89088"/>
    <a:srgbClr val="FFFF99"/>
    <a:srgbClr val="08A808"/>
    <a:srgbClr val="EEE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407D3F-64C4-4306-94AE-9D7F9CB9BE7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CF3833E-4533-4483-9D78-5226690676D3}">
      <dgm:prSet custT="1"/>
      <dgm:spPr/>
      <dgm:t>
        <a:bodyPr/>
        <a:lstStyle/>
        <a:p>
          <a:r>
            <a:rPr lang="en-US" sz="2400" dirty="0"/>
            <a:t>To detect sirens of emergency vehicles from noisy environments differentiating them from background noise.</a:t>
          </a:r>
        </a:p>
      </dgm:t>
    </dgm:pt>
    <dgm:pt modelId="{3CC1BDBB-91F7-4670-9AE8-D03CECCE5DE3}" type="parTrans" cxnId="{574785E6-561C-401E-9A94-25C5CF7677BD}">
      <dgm:prSet/>
      <dgm:spPr/>
      <dgm:t>
        <a:bodyPr/>
        <a:lstStyle/>
        <a:p>
          <a:endParaRPr lang="en-US"/>
        </a:p>
      </dgm:t>
    </dgm:pt>
    <dgm:pt modelId="{A18E9879-8A2D-4593-BDF1-12D1BAD38E4B}" type="sibTrans" cxnId="{574785E6-561C-401E-9A94-25C5CF7677BD}">
      <dgm:prSet/>
      <dgm:spPr/>
      <dgm:t>
        <a:bodyPr/>
        <a:lstStyle/>
        <a:p>
          <a:endParaRPr lang="en-US"/>
        </a:p>
      </dgm:t>
    </dgm:pt>
    <dgm:pt modelId="{37CE8EE8-29D0-43A7-A03E-AC13A33A59FE}">
      <dgm:prSet custT="1"/>
      <dgm:spPr/>
      <dgm:t>
        <a:bodyPr/>
        <a:lstStyle/>
        <a:p>
          <a:r>
            <a:rPr lang="en-US" sz="2400" dirty="0"/>
            <a:t>Design and implementation of a Python based Machine Learning Program.</a:t>
          </a:r>
        </a:p>
      </dgm:t>
    </dgm:pt>
    <dgm:pt modelId="{70801374-385B-4091-B18E-FB6BAB6CC3F7}" type="parTrans" cxnId="{1A13396B-F570-43E8-B583-3AACFDF0A4E3}">
      <dgm:prSet/>
      <dgm:spPr/>
      <dgm:t>
        <a:bodyPr/>
        <a:lstStyle/>
        <a:p>
          <a:endParaRPr lang="en-US"/>
        </a:p>
      </dgm:t>
    </dgm:pt>
    <dgm:pt modelId="{FD02AAFB-B138-4451-B809-D2C8B704DBAD}" type="sibTrans" cxnId="{1A13396B-F570-43E8-B583-3AACFDF0A4E3}">
      <dgm:prSet/>
      <dgm:spPr/>
      <dgm:t>
        <a:bodyPr/>
        <a:lstStyle/>
        <a:p>
          <a:endParaRPr lang="en-US"/>
        </a:p>
      </dgm:t>
    </dgm:pt>
    <dgm:pt modelId="{AE300058-9567-4608-9091-3EAE91342BD4}">
      <dgm:prSet custT="1"/>
      <dgm:spPr/>
      <dgm:t>
        <a:bodyPr/>
        <a:lstStyle/>
        <a:p>
          <a:r>
            <a:rPr lang="en-US" sz="2400" dirty="0"/>
            <a:t>Model</a:t>
          </a:r>
          <a:r>
            <a:rPr lang="en-US" sz="2400" baseline="0" dirty="0"/>
            <a:t> a Raspberry- Pi to microcontroller interface to control traffic junctions. </a:t>
          </a:r>
          <a:endParaRPr lang="en-US" sz="2400" dirty="0"/>
        </a:p>
      </dgm:t>
    </dgm:pt>
    <dgm:pt modelId="{10CE61B6-96DB-4FC7-96A7-3C6692A8D630}" type="parTrans" cxnId="{941CE2E6-3E13-4E90-9738-507BC1E4306F}">
      <dgm:prSet/>
      <dgm:spPr/>
      <dgm:t>
        <a:bodyPr/>
        <a:lstStyle/>
        <a:p>
          <a:endParaRPr lang="en-US"/>
        </a:p>
      </dgm:t>
    </dgm:pt>
    <dgm:pt modelId="{94EF250A-5ABC-44ED-982C-8C7443C5682A}" type="sibTrans" cxnId="{941CE2E6-3E13-4E90-9738-507BC1E4306F}">
      <dgm:prSet/>
      <dgm:spPr/>
      <dgm:t>
        <a:bodyPr/>
        <a:lstStyle/>
        <a:p>
          <a:endParaRPr lang="en-US"/>
        </a:p>
      </dgm:t>
    </dgm:pt>
    <dgm:pt modelId="{17D0CB83-80A0-4607-B92F-753D6E183BC9}" type="pres">
      <dgm:prSet presAssocID="{48407D3F-64C4-4306-94AE-9D7F9CB9BE78}" presName="root" presStyleCnt="0">
        <dgm:presLayoutVars>
          <dgm:dir/>
          <dgm:resizeHandles val="exact"/>
        </dgm:presLayoutVars>
      </dgm:prSet>
      <dgm:spPr/>
    </dgm:pt>
    <dgm:pt modelId="{C2228C54-4B00-4515-B40A-87968FFD145F}" type="pres">
      <dgm:prSet presAssocID="{5CF3833E-4533-4483-9D78-5226690676D3}" presName="compNode" presStyleCnt="0"/>
      <dgm:spPr/>
    </dgm:pt>
    <dgm:pt modelId="{27067C02-A579-40CB-944B-171575B4C2C0}" type="pres">
      <dgm:prSet presAssocID="{5CF3833E-4533-4483-9D78-5226690676D3}" presName="bgRect" presStyleLbl="bgShp" presStyleIdx="0" presStyleCnt="3"/>
      <dgm:spPr>
        <a:solidFill>
          <a:srgbClr val="FF0000"/>
        </a:solidFill>
      </dgm:spPr>
    </dgm:pt>
    <dgm:pt modelId="{DCAB0A60-3592-4EE2-8651-5F2E0D5355BE}" type="pres">
      <dgm:prSet presAssocID="{5CF3833E-4533-4483-9D78-5226690676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6707D39F-0863-4D71-BF6A-B746E00143BE}" type="pres">
      <dgm:prSet presAssocID="{5CF3833E-4533-4483-9D78-5226690676D3}" presName="spaceRect" presStyleCnt="0"/>
      <dgm:spPr/>
    </dgm:pt>
    <dgm:pt modelId="{F08CAF71-A71F-4CAE-8261-700A4F45080F}" type="pres">
      <dgm:prSet presAssocID="{5CF3833E-4533-4483-9D78-5226690676D3}" presName="parTx" presStyleLbl="revTx" presStyleIdx="0" presStyleCnt="3">
        <dgm:presLayoutVars>
          <dgm:chMax val="0"/>
          <dgm:chPref val="0"/>
        </dgm:presLayoutVars>
      </dgm:prSet>
      <dgm:spPr/>
    </dgm:pt>
    <dgm:pt modelId="{91A242F9-CB7F-412F-B969-387476AF1DEA}" type="pres">
      <dgm:prSet presAssocID="{A18E9879-8A2D-4593-BDF1-12D1BAD38E4B}" presName="sibTrans" presStyleCnt="0"/>
      <dgm:spPr/>
    </dgm:pt>
    <dgm:pt modelId="{261B5572-2C16-47F8-B697-BC776E9F12E9}" type="pres">
      <dgm:prSet presAssocID="{37CE8EE8-29D0-43A7-A03E-AC13A33A59FE}" presName="compNode" presStyleCnt="0"/>
      <dgm:spPr/>
    </dgm:pt>
    <dgm:pt modelId="{054D1AC6-A321-4C82-9F0D-DBE7A23BBB95}" type="pres">
      <dgm:prSet presAssocID="{37CE8EE8-29D0-43A7-A03E-AC13A33A59FE}" presName="bgRect" presStyleLbl="bgShp" presStyleIdx="1" presStyleCnt="3"/>
      <dgm:spPr>
        <a:solidFill>
          <a:srgbClr val="FFC000"/>
        </a:solidFill>
      </dgm:spPr>
    </dgm:pt>
    <dgm:pt modelId="{C305C6FA-7685-4B28-8B47-F39EF7DEEE48}" type="pres">
      <dgm:prSet presAssocID="{37CE8EE8-29D0-43A7-A03E-AC13A33A59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mbulance"/>
        </a:ext>
      </dgm:extLst>
    </dgm:pt>
    <dgm:pt modelId="{F4D8C912-6E7E-4BCA-AF03-6973C04D96FD}" type="pres">
      <dgm:prSet presAssocID="{37CE8EE8-29D0-43A7-A03E-AC13A33A59FE}" presName="spaceRect" presStyleCnt="0"/>
      <dgm:spPr/>
    </dgm:pt>
    <dgm:pt modelId="{B47C164E-1DD7-4E1B-B687-12B91E9486C3}" type="pres">
      <dgm:prSet presAssocID="{37CE8EE8-29D0-43A7-A03E-AC13A33A59FE}" presName="parTx" presStyleLbl="revTx" presStyleIdx="1" presStyleCnt="3">
        <dgm:presLayoutVars>
          <dgm:chMax val="0"/>
          <dgm:chPref val="0"/>
        </dgm:presLayoutVars>
      </dgm:prSet>
      <dgm:spPr/>
    </dgm:pt>
    <dgm:pt modelId="{6E0CB84D-0178-4364-A58A-3574F403B2BF}" type="pres">
      <dgm:prSet presAssocID="{FD02AAFB-B138-4451-B809-D2C8B704DBAD}" presName="sibTrans" presStyleCnt="0"/>
      <dgm:spPr/>
    </dgm:pt>
    <dgm:pt modelId="{89BA2642-033E-460C-B1DA-3EDFB1470EB0}" type="pres">
      <dgm:prSet presAssocID="{AE300058-9567-4608-9091-3EAE91342BD4}" presName="compNode" presStyleCnt="0"/>
      <dgm:spPr/>
    </dgm:pt>
    <dgm:pt modelId="{A312AC2A-CDAB-40B4-BEFC-83CF6660071C}" type="pres">
      <dgm:prSet presAssocID="{AE300058-9567-4608-9091-3EAE91342BD4}" presName="bgRect" presStyleLbl="bgShp" presStyleIdx="2" presStyleCnt="3"/>
      <dgm:spPr>
        <a:solidFill>
          <a:srgbClr val="08A808"/>
        </a:solidFill>
      </dgm:spPr>
    </dgm:pt>
    <dgm:pt modelId="{6477308B-D55F-4670-9B9B-31CEE60B406A}" type="pres">
      <dgm:prSet presAssocID="{AE300058-9567-4608-9091-3EAE91342B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C4BD055D-9823-4C71-874E-2ED9B272F026}" type="pres">
      <dgm:prSet presAssocID="{AE300058-9567-4608-9091-3EAE91342BD4}" presName="spaceRect" presStyleCnt="0"/>
      <dgm:spPr/>
    </dgm:pt>
    <dgm:pt modelId="{5EFF7745-59EA-483B-9C56-A100D3C02011}" type="pres">
      <dgm:prSet presAssocID="{AE300058-9567-4608-9091-3EAE91342BD4}" presName="parTx" presStyleLbl="revTx" presStyleIdx="2" presStyleCnt="3">
        <dgm:presLayoutVars>
          <dgm:chMax val="0"/>
          <dgm:chPref val="0"/>
        </dgm:presLayoutVars>
      </dgm:prSet>
      <dgm:spPr/>
    </dgm:pt>
  </dgm:ptLst>
  <dgm:cxnLst>
    <dgm:cxn modelId="{79E9B128-8540-4B2A-9D9A-B0416F35F4CD}" type="presOf" srcId="{48407D3F-64C4-4306-94AE-9D7F9CB9BE78}" destId="{17D0CB83-80A0-4607-B92F-753D6E183BC9}" srcOrd="0" destOrd="0" presId="urn:microsoft.com/office/officeart/2018/2/layout/IconVerticalSolidList"/>
    <dgm:cxn modelId="{1A13396B-F570-43E8-B583-3AACFDF0A4E3}" srcId="{48407D3F-64C4-4306-94AE-9D7F9CB9BE78}" destId="{37CE8EE8-29D0-43A7-A03E-AC13A33A59FE}" srcOrd="1" destOrd="0" parTransId="{70801374-385B-4091-B18E-FB6BAB6CC3F7}" sibTransId="{FD02AAFB-B138-4451-B809-D2C8B704DBAD}"/>
    <dgm:cxn modelId="{DBC78979-1BDB-46B1-A85B-C471A8B2F936}" type="presOf" srcId="{AE300058-9567-4608-9091-3EAE91342BD4}" destId="{5EFF7745-59EA-483B-9C56-A100D3C02011}" srcOrd="0" destOrd="0" presId="urn:microsoft.com/office/officeart/2018/2/layout/IconVerticalSolidList"/>
    <dgm:cxn modelId="{8BD4A38A-0906-442F-B930-203418E81555}" type="presOf" srcId="{37CE8EE8-29D0-43A7-A03E-AC13A33A59FE}" destId="{B47C164E-1DD7-4E1B-B687-12B91E9486C3}" srcOrd="0" destOrd="0" presId="urn:microsoft.com/office/officeart/2018/2/layout/IconVerticalSolidList"/>
    <dgm:cxn modelId="{574785E6-561C-401E-9A94-25C5CF7677BD}" srcId="{48407D3F-64C4-4306-94AE-9D7F9CB9BE78}" destId="{5CF3833E-4533-4483-9D78-5226690676D3}" srcOrd="0" destOrd="0" parTransId="{3CC1BDBB-91F7-4670-9AE8-D03CECCE5DE3}" sibTransId="{A18E9879-8A2D-4593-BDF1-12D1BAD38E4B}"/>
    <dgm:cxn modelId="{941CE2E6-3E13-4E90-9738-507BC1E4306F}" srcId="{48407D3F-64C4-4306-94AE-9D7F9CB9BE78}" destId="{AE300058-9567-4608-9091-3EAE91342BD4}" srcOrd="2" destOrd="0" parTransId="{10CE61B6-96DB-4FC7-96A7-3C6692A8D630}" sibTransId="{94EF250A-5ABC-44ED-982C-8C7443C5682A}"/>
    <dgm:cxn modelId="{164331F5-D680-4EE1-92CA-9496EAA43F0B}" type="presOf" srcId="{5CF3833E-4533-4483-9D78-5226690676D3}" destId="{F08CAF71-A71F-4CAE-8261-700A4F45080F}" srcOrd="0" destOrd="0" presId="urn:microsoft.com/office/officeart/2018/2/layout/IconVerticalSolidList"/>
    <dgm:cxn modelId="{665FC394-800B-4C23-9D06-D289595300EA}" type="presParOf" srcId="{17D0CB83-80A0-4607-B92F-753D6E183BC9}" destId="{C2228C54-4B00-4515-B40A-87968FFD145F}" srcOrd="0" destOrd="0" presId="urn:microsoft.com/office/officeart/2018/2/layout/IconVerticalSolidList"/>
    <dgm:cxn modelId="{67438128-9BB4-4BC4-AE27-26D6B4569B1A}" type="presParOf" srcId="{C2228C54-4B00-4515-B40A-87968FFD145F}" destId="{27067C02-A579-40CB-944B-171575B4C2C0}" srcOrd="0" destOrd="0" presId="urn:microsoft.com/office/officeart/2018/2/layout/IconVerticalSolidList"/>
    <dgm:cxn modelId="{F88B5963-177F-4C6A-9CD8-BEBD29DF9F2D}" type="presParOf" srcId="{C2228C54-4B00-4515-B40A-87968FFD145F}" destId="{DCAB0A60-3592-4EE2-8651-5F2E0D5355BE}" srcOrd="1" destOrd="0" presId="urn:microsoft.com/office/officeart/2018/2/layout/IconVerticalSolidList"/>
    <dgm:cxn modelId="{2B5533EA-D3A9-46F9-BB05-EB83693D21CA}" type="presParOf" srcId="{C2228C54-4B00-4515-B40A-87968FFD145F}" destId="{6707D39F-0863-4D71-BF6A-B746E00143BE}" srcOrd="2" destOrd="0" presId="urn:microsoft.com/office/officeart/2018/2/layout/IconVerticalSolidList"/>
    <dgm:cxn modelId="{D64B951D-8C35-4EF6-8507-9ADD2E5EFDD0}" type="presParOf" srcId="{C2228C54-4B00-4515-B40A-87968FFD145F}" destId="{F08CAF71-A71F-4CAE-8261-700A4F45080F}" srcOrd="3" destOrd="0" presId="urn:microsoft.com/office/officeart/2018/2/layout/IconVerticalSolidList"/>
    <dgm:cxn modelId="{242F2352-2040-4B66-8CE9-262D3E2363C6}" type="presParOf" srcId="{17D0CB83-80A0-4607-B92F-753D6E183BC9}" destId="{91A242F9-CB7F-412F-B969-387476AF1DEA}" srcOrd="1" destOrd="0" presId="urn:microsoft.com/office/officeart/2018/2/layout/IconVerticalSolidList"/>
    <dgm:cxn modelId="{F2835444-68DD-4F78-8EB8-B1A03FE1BB86}" type="presParOf" srcId="{17D0CB83-80A0-4607-B92F-753D6E183BC9}" destId="{261B5572-2C16-47F8-B697-BC776E9F12E9}" srcOrd="2" destOrd="0" presId="urn:microsoft.com/office/officeart/2018/2/layout/IconVerticalSolidList"/>
    <dgm:cxn modelId="{078709D3-AF11-4051-B8B6-559D8E9AEE2A}" type="presParOf" srcId="{261B5572-2C16-47F8-B697-BC776E9F12E9}" destId="{054D1AC6-A321-4C82-9F0D-DBE7A23BBB95}" srcOrd="0" destOrd="0" presId="urn:microsoft.com/office/officeart/2018/2/layout/IconVerticalSolidList"/>
    <dgm:cxn modelId="{BEB00F61-FFDD-42CF-A8F8-14D1B7071603}" type="presParOf" srcId="{261B5572-2C16-47F8-B697-BC776E9F12E9}" destId="{C305C6FA-7685-4B28-8B47-F39EF7DEEE48}" srcOrd="1" destOrd="0" presId="urn:microsoft.com/office/officeart/2018/2/layout/IconVerticalSolidList"/>
    <dgm:cxn modelId="{E87C861C-AC58-47A9-8D09-08E95FDA9570}" type="presParOf" srcId="{261B5572-2C16-47F8-B697-BC776E9F12E9}" destId="{F4D8C912-6E7E-4BCA-AF03-6973C04D96FD}" srcOrd="2" destOrd="0" presId="urn:microsoft.com/office/officeart/2018/2/layout/IconVerticalSolidList"/>
    <dgm:cxn modelId="{7A428960-9390-4439-9813-0EC5E771624B}" type="presParOf" srcId="{261B5572-2C16-47F8-B697-BC776E9F12E9}" destId="{B47C164E-1DD7-4E1B-B687-12B91E9486C3}" srcOrd="3" destOrd="0" presId="urn:microsoft.com/office/officeart/2018/2/layout/IconVerticalSolidList"/>
    <dgm:cxn modelId="{9338E036-03FF-4E5F-BB1A-7264CC5FD4BA}" type="presParOf" srcId="{17D0CB83-80A0-4607-B92F-753D6E183BC9}" destId="{6E0CB84D-0178-4364-A58A-3574F403B2BF}" srcOrd="3" destOrd="0" presId="urn:microsoft.com/office/officeart/2018/2/layout/IconVerticalSolidList"/>
    <dgm:cxn modelId="{0708787D-9CC0-450E-A0A1-6E767DD79011}" type="presParOf" srcId="{17D0CB83-80A0-4607-B92F-753D6E183BC9}" destId="{89BA2642-033E-460C-B1DA-3EDFB1470EB0}" srcOrd="4" destOrd="0" presId="urn:microsoft.com/office/officeart/2018/2/layout/IconVerticalSolidList"/>
    <dgm:cxn modelId="{9625BC4F-95EA-4025-921D-98FDE0975818}" type="presParOf" srcId="{89BA2642-033E-460C-B1DA-3EDFB1470EB0}" destId="{A312AC2A-CDAB-40B4-BEFC-83CF6660071C}" srcOrd="0" destOrd="0" presId="urn:microsoft.com/office/officeart/2018/2/layout/IconVerticalSolidList"/>
    <dgm:cxn modelId="{B0855961-6B49-498D-B169-1CEA4DBF45D0}" type="presParOf" srcId="{89BA2642-033E-460C-B1DA-3EDFB1470EB0}" destId="{6477308B-D55F-4670-9B9B-31CEE60B406A}" srcOrd="1" destOrd="0" presId="urn:microsoft.com/office/officeart/2018/2/layout/IconVerticalSolidList"/>
    <dgm:cxn modelId="{6FBFB07D-AA16-42B1-9843-6E58D489FA76}" type="presParOf" srcId="{89BA2642-033E-460C-B1DA-3EDFB1470EB0}" destId="{C4BD055D-9823-4C71-874E-2ED9B272F026}" srcOrd="2" destOrd="0" presId="urn:microsoft.com/office/officeart/2018/2/layout/IconVerticalSolidList"/>
    <dgm:cxn modelId="{F6053661-007B-4E51-A02B-EE32BF3F3778}" type="presParOf" srcId="{89BA2642-033E-460C-B1DA-3EDFB1470EB0}" destId="{5EFF7745-59EA-483B-9C56-A100D3C020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9FAA0D-EB38-412E-A469-2B8033AA6DE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04C153C-F612-47B7-933D-DDDDE126E1AE}">
      <dgm:prSet custT="1"/>
      <dgm:spPr/>
      <dgm:t>
        <a:bodyPr/>
        <a:lstStyle/>
        <a:p>
          <a:pPr>
            <a:lnSpc>
              <a:spcPct val="100000"/>
            </a:lnSpc>
            <a:defRPr cap="all"/>
          </a:pPr>
          <a:r>
            <a:rPr lang="en-GB" sz="1800"/>
            <a:t>1. Setting up of Raspberry-Pi</a:t>
          </a:r>
          <a:endParaRPr lang="en-US" sz="1800" dirty="0"/>
        </a:p>
      </dgm:t>
    </dgm:pt>
    <dgm:pt modelId="{B016D759-E23F-4860-9FBC-26B4FA1826CB}" type="parTrans" cxnId="{FC836D59-64A2-4BFE-827F-3B30368C97A2}">
      <dgm:prSet/>
      <dgm:spPr/>
      <dgm:t>
        <a:bodyPr/>
        <a:lstStyle/>
        <a:p>
          <a:endParaRPr lang="en-US" sz="2000"/>
        </a:p>
      </dgm:t>
    </dgm:pt>
    <dgm:pt modelId="{62C60195-BDB5-4692-A5A3-3DDB01B8EAE4}" type="sibTrans" cxnId="{FC836D59-64A2-4BFE-827F-3B30368C97A2}">
      <dgm:prSet/>
      <dgm:spPr/>
      <dgm:t>
        <a:bodyPr/>
        <a:lstStyle/>
        <a:p>
          <a:endParaRPr lang="en-US" sz="2000"/>
        </a:p>
      </dgm:t>
    </dgm:pt>
    <dgm:pt modelId="{B47319AC-C724-4521-852B-859D8CF2F697}">
      <dgm:prSet custT="1"/>
      <dgm:spPr/>
      <dgm:t>
        <a:bodyPr/>
        <a:lstStyle/>
        <a:p>
          <a:pPr>
            <a:lnSpc>
              <a:spcPct val="100000"/>
            </a:lnSpc>
            <a:defRPr cap="all"/>
          </a:pPr>
          <a:r>
            <a:rPr lang="en-GB" sz="1800" dirty="0"/>
            <a:t>2. Training of Artificial Neural Network using the required recorded sound files.</a:t>
          </a:r>
          <a:endParaRPr lang="en-US" sz="1800" dirty="0"/>
        </a:p>
      </dgm:t>
    </dgm:pt>
    <dgm:pt modelId="{7D9F8110-CE27-418A-877E-15734DEE16AD}" type="parTrans" cxnId="{E1A19ABB-A836-4FCD-A1D4-6818F4426508}">
      <dgm:prSet/>
      <dgm:spPr/>
      <dgm:t>
        <a:bodyPr/>
        <a:lstStyle/>
        <a:p>
          <a:endParaRPr lang="en-US" sz="2000"/>
        </a:p>
      </dgm:t>
    </dgm:pt>
    <dgm:pt modelId="{00122191-F8D9-4E28-803B-1391346A4979}" type="sibTrans" cxnId="{E1A19ABB-A836-4FCD-A1D4-6818F4426508}">
      <dgm:prSet/>
      <dgm:spPr/>
      <dgm:t>
        <a:bodyPr/>
        <a:lstStyle/>
        <a:p>
          <a:endParaRPr lang="en-US" sz="2000"/>
        </a:p>
      </dgm:t>
    </dgm:pt>
    <dgm:pt modelId="{02F600B8-F089-4B7E-A62F-4DD1AC7345DE}">
      <dgm:prSet custT="1"/>
      <dgm:spPr/>
      <dgm:t>
        <a:bodyPr/>
        <a:lstStyle/>
        <a:p>
          <a:pPr>
            <a:lnSpc>
              <a:spcPct val="100000"/>
            </a:lnSpc>
            <a:defRPr cap="all"/>
          </a:pPr>
          <a:r>
            <a:rPr lang="en-GB" sz="1800"/>
            <a:t>3. Setting up of Microphone and Amplifier Circuit.</a:t>
          </a:r>
          <a:endParaRPr lang="en-US" sz="1800" dirty="0"/>
        </a:p>
      </dgm:t>
    </dgm:pt>
    <dgm:pt modelId="{3EC7F931-846D-418C-B2D0-ED015FD557E6}" type="parTrans" cxnId="{2D50D3E4-C291-4BEC-807A-E9062FF9C37A}">
      <dgm:prSet/>
      <dgm:spPr/>
      <dgm:t>
        <a:bodyPr/>
        <a:lstStyle/>
        <a:p>
          <a:endParaRPr lang="en-US" sz="2000"/>
        </a:p>
      </dgm:t>
    </dgm:pt>
    <dgm:pt modelId="{DD9CAB54-3A41-4CA7-AF30-8023100A7E77}" type="sibTrans" cxnId="{2D50D3E4-C291-4BEC-807A-E9062FF9C37A}">
      <dgm:prSet/>
      <dgm:spPr/>
      <dgm:t>
        <a:bodyPr/>
        <a:lstStyle/>
        <a:p>
          <a:endParaRPr lang="en-US" sz="2000"/>
        </a:p>
      </dgm:t>
    </dgm:pt>
    <dgm:pt modelId="{52394E2F-CF74-4CE4-AB06-0C151F1122CC}">
      <dgm:prSet custT="1"/>
      <dgm:spPr/>
      <dgm:t>
        <a:bodyPr/>
        <a:lstStyle/>
        <a:p>
          <a:pPr>
            <a:lnSpc>
              <a:spcPct val="100000"/>
            </a:lnSpc>
            <a:defRPr cap="all"/>
          </a:pPr>
          <a:r>
            <a:rPr lang="en-GB" sz="1800"/>
            <a:t>4. Interconnection of Wi-Fi Module to Raspberry Pi</a:t>
          </a:r>
          <a:endParaRPr lang="en-US" sz="1800" dirty="0"/>
        </a:p>
      </dgm:t>
    </dgm:pt>
    <dgm:pt modelId="{F9A4BC87-29E5-45EC-BD08-1188A6F8C609}" type="parTrans" cxnId="{D0E148A6-B6E6-4480-A279-AB007E280AFC}">
      <dgm:prSet/>
      <dgm:spPr/>
      <dgm:t>
        <a:bodyPr/>
        <a:lstStyle/>
        <a:p>
          <a:endParaRPr lang="en-US" sz="2000"/>
        </a:p>
      </dgm:t>
    </dgm:pt>
    <dgm:pt modelId="{789460A8-EFD9-46FC-AE5B-6F28C22F91FE}" type="sibTrans" cxnId="{D0E148A6-B6E6-4480-A279-AB007E280AFC}">
      <dgm:prSet/>
      <dgm:spPr/>
      <dgm:t>
        <a:bodyPr/>
        <a:lstStyle/>
        <a:p>
          <a:endParaRPr lang="en-US" sz="2000"/>
        </a:p>
      </dgm:t>
    </dgm:pt>
    <dgm:pt modelId="{36715BF3-060E-452C-8A2D-69C49014521A}">
      <dgm:prSet custT="1"/>
      <dgm:spPr/>
      <dgm:t>
        <a:bodyPr/>
        <a:lstStyle/>
        <a:p>
          <a:pPr>
            <a:lnSpc>
              <a:spcPct val="100000"/>
            </a:lnSpc>
            <a:defRPr cap="all"/>
          </a:pPr>
          <a:r>
            <a:rPr lang="en-GB" sz="1800"/>
            <a:t>5. Setting up of 4-way Traffic Light Junction model.</a:t>
          </a:r>
          <a:endParaRPr lang="en-US" sz="1800" dirty="0"/>
        </a:p>
      </dgm:t>
    </dgm:pt>
    <dgm:pt modelId="{BAEB710E-90CE-4469-A734-F05C8D4B0907}" type="parTrans" cxnId="{0942E890-2FB3-4AB7-AF06-6FC7F449C289}">
      <dgm:prSet/>
      <dgm:spPr/>
      <dgm:t>
        <a:bodyPr/>
        <a:lstStyle/>
        <a:p>
          <a:endParaRPr lang="en-US" sz="2000"/>
        </a:p>
      </dgm:t>
    </dgm:pt>
    <dgm:pt modelId="{D398A9BF-5561-4622-9CA5-A35F68FD970F}" type="sibTrans" cxnId="{0942E890-2FB3-4AB7-AF06-6FC7F449C289}">
      <dgm:prSet/>
      <dgm:spPr/>
      <dgm:t>
        <a:bodyPr/>
        <a:lstStyle/>
        <a:p>
          <a:endParaRPr lang="en-US" sz="2000"/>
        </a:p>
      </dgm:t>
    </dgm:pt>
    <dgm:pt modelId="{456A3016-14E7-403A-8A7B-7A7707DC5D23}">
      <dgm:prSet custT="1"/>
      <dgm:spPr/>
      <dgm:t>
        <a:bodyPr/>
        <a:lstStyle/>
        <a:p>
          <a:pPr>
            <a:lnSpc>
              <a:spcPct val="100000"/>
            </a:lnSpc>
            <a:defRPr cap="all"/>
          </a:pPr>
          <a:r>
            <a:rPr lang="en-GB" sz="1800"/>
            <a:t>6. Real-Time Detection</a:t>
          </a:r>
          <a:endParaRPr lang="en-US" sz="1800" dirty="0"/>
        </a:p>
      </dgm:t>
    </dgm:pt>
    <dgm:pt modelId="{8B4E7080-7201-4A2A-AFB0-2D42B5C17398}" type="parTrans" cxnId="{C8FB5C24-B8F4-4901-BB5B-81B5B4AB00F4}">
      <dgm:prSet/>
      <dgm:spPr/>
      <dgm:t>
        <a:bodyPr/>
        <a:lstStyle/>
        <a:p>
          <a:endParaRPr lang="en-US" sz="2000"/>
        </a:p>
      </dgm:t>
    </dgm:pt>
    <dgm:pt modelId="{8CF0B5CC-4DE2-4CEA-A8D3-E7A82E530F1E}" type="sibTrans" cxnId="{C8FB5C24-B8F4-4901-BB5B-81B5B4AB00F4}">
      <dgm:prSet/>
      <dgm:spPr/>
      <dgm:t>
        <a:bodyPr/>
        <a:lstStyle/>
        <a:p>
          <a:endParaRPr lang="en-US" sz="2000"/>
        </a:p>
      </dgm:t>
    </dgm:pt>
    <dgm:pt modelId="{BBC9A00E-9979-424B-8692-AB693697E71F}" type="pres">
      <dgm:prSet presAssocID="{6E9FAA0D-EB38-412E-A469-2B8033AA6DE7}" presName="root" presStyleCnt="0">
        <dgm:presLayoutVars>
          <dgm:dir/>
          <dgm:resizeHandles val="exact"/>
        </dgm:presLayoutVars>
      </dgm:prSet>
      <dgm:spPr/>
    </dgm:pt>
    <dgm:pt modelId="{DA997BD2-4734-4014-BA11-6CD44C7610F1}" type="pres">
      <dgm:prSet presAssocID="{D04C153C-F612-47B7-933D-DDDDE126E1AE}" presName="compNode" presStyleCnt="0"/>
      <dgm:spPr/>
    </dgm:pt>
    <dgm:pt modelId="{845E0943-0AA8-4EE2-A4FE-F8E796D4A748}" type="pres">
      <dgm:prSet presAssocID="{D04C153C-F612-47B7-933D-DDDDE126E1AE}" presName="iconBgRect" presStyleLbl="bgShp" presStyleIdx="0" presStyleCnt="6"/>
      <dgm:spPr/>
    </dgm:pt>
    <dgm:pt modelId="{C47B0E6E-AEFA-45EA-A69D-0E1DED50DB02}" type="pres">
      <dgm:prSet presAssocID="{D04C153C-F612-47B7-933D-DDDDE126E1A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ndala"/>
        </a:ext>
      </dgm:extLst>
    </dgm:pt>
    <dgm:pt modelId="{266C5B87-B5B3-4554-AEA8-ED4BD35E284E}" type="pres">
      <dgm:prSet presAssocID="{D04C153C-F612-47B7-933D-DDDDE126E1AE}" presName="spaceRect" presStyleCnt="0"/>
      <dgm:spPr/>
    </dgm:pt>
    <dgm:pt modelId="{73D43EE6-0B7C-4767-9FC0-7400E398FEA0}" type="pres">
      <dgm:prSet presAssocID="{D04C153C-F612-47B7-933D-DDDDE126E1AE}" presName="textRect" presStyleLbl="revTx" presStyleIdx="0" presStyleCnt="6" custScaleX="118565">
        <dgm:presLayoutVars>
          <dgm:chMax val="1"/>
          <dgm:chPref val="1"/>
        </dgm:presLayoutVars>
      </dgm:prSet>
      <dgm:spPr/>
    </dgm:pt>
    <dgm:pt modelId="{5DD43966-C01F-43F4-A957-AA41F49446BF}" type="pres">
      <dgm:prSet presAssocID="{62C60195-BDB5-4692-A5A3-3DDB01B8EAE4}" presName="sibTrans" presStyleCnt="0"/>
      <dgm:spPr/>
    </dgm:pt>
    <dgm:pt modelId="{5BF46939-1A41-4454-9C11-D2728BC012D7}" type="pres">
      <dgm:prSet presAssocID="{B47319AC-C724-4521-852B-859D8CF2F697}" presName="compNode" presStyleCnt="0"/>
      <dgm:spPr/>
    </dgm:pt>
    <dgm:pt modelId="{9905F705-7872-43B5-9150-5AF027E0EE0D}" type="pres">
      <dgm:prSet presAssocID="{B47319AC-C724-4521-852B-859D8CF2F697}" presName="iconBgRect" presStyleLbl="bgShp" presStyleIdx="1" presStyleCnt="6"/>
      <dgm:spPr/>
    </dgm:pt>
    <dgm:pt modelId="{BA2CBD3E-3216-421C-A334-50447C227DE8}" type="pres">
      <dgm:prSet presAssocID="{B47319AC-C724-4521-852B-859D8CF2F69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oice"/>
        </a:ext>
      </dgm:extLst>
    </dgm:pt>
    <dgm:pt modelId="{7C977ADF-4EB7-4554-BB03-29D4702F4208}" type="pres">
      <dgm:prSet presAssocID="{B47319AC-C724-4521-852B-859D8CF2F697}" presName="spaceRect" presStyleCnt="0"/>
      <dgm:spPr/>
    </dgm:pt>
    <dgm:pt modelId="{DF77C35B-3EB4-4C90-A74E-8D9E0D26461B}" type="pres">
      <dgm:prSet presAssocID="{B47319AC-C724-4521-852B-859D8CF2F697}" presName="textRect" presStyleLbl="revTx" presStyleIdx="1" presStyleCnt="6" custScaleX="134729">
        <dgm:presLayoutVars>
          <dgm:chMax val="1"/>
          <dgm:chPref val="1"/>
        </dgm:presLayoutVars>
      </dgm:prSet>
      <dgm:spPr/>
    </dgm:pt>
    <dgm:pt modelId="{70ABC9C3-FEAB-4D60-8212-BDD35D656A84}" type="pres">
      <dgm:prSet presAssocID="{00122191-F8D9-4E28-803B-1391346A4979}" presName="sibTrans" presStyleCnt="0"/>
      <dgm:spPr/>
    </dgm:pt>
    <dgm:pt modelId="{C9F395A3-3B50-4742-AA8C-0E967128FB10}" type="pres">
      <dgm:prSet presAssocID="{02F600B8-F089-4B7E-A62F-4DD1AC7345DE}" presName="compNode" presStyleCnt="0"/>
      <dgm:spPr/>
    </dgm:pt>
    <dgm:pt modelId="{36F2404C-2A59-44B6-A013-011B3C963EEF}" type="pres">
      <dgm:prSet presAssocID="{02F600B8-F089-4B7E-A62F-4DD1AC7345DE}" presName="iconBgRect" presStyleLbl="bgShp" presStyleIdx="2" presStyleCnt="6"/>
      <dgm:spPr/>
    </dgm:pt>
    <dgm:pt modelId="{39A65C41-0CC2-4874-9B2D-990FC30953DF}" type="pres">
      <dgm:prSet presAssocID="{02F600B8-F089-4B7E-A62F-4DD1AC7345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phone"/>
        </a:ext>
      </dgm:extLst>
    </dgm:pt>
    <dgm:pt modelId="{7273C9D6-C91B-40D3-92FC-886A44A80209}" type="pres">
      <dgm:prSet presAssocID="{02F600B8-F089-4B7E-A62F-4DD1AC7345DE}" presName="spaceRect" presStyleCnt="0"/>
      <dgm:spPr/>
    </dgm:pt>
    <dgm:pt modelId="{C950980B-FF8D-41E4-9C69-0D4D3E4F3E84}" type="pres">
      <dgm:prSet presAssocID="{02F600B8-F089-4B7E-A62F-4DD1AC7345DE}" presName="textRect" presStyleLbl="revTx" presStyleIdx="2" presStyleCnt="6">
        <dgm:presLayoutVars>
          <dgm:chMax val="1"/>
          <dgm:chPref val="1"/>
        </dgm:presLayoutVars>
      </dgm:prSet>
      <dgm:spPr/>
    </dgm:pt>
    <dgm:pt modelId="{9A00C588-9061-47D0-B2E9-8AB3856488C0}" type="pres">
      <dgm:prSet presAssocID="{DD9CAB54-3A41-4CA7-AF30-8023100A7E77}" presName="sibTrans" presStyleCnt="0"/>
      <dgm:spPr/>
    </dgm:pt>
    <dgm:pt modelId="{A204FF1F-52EA-4AA8-ABB1-982D35F877DA}" type="pres">
      <dgm:prSet presAssocID="{52394E2F-CF74-4CE4-AB06-0C151F1122CC}" presName="compNode" presStyleCnt="0"/>
      <dgm:spPr/>
    </dgm:pt>
    <dgm:pt modelId="{61DEB586-DA9F-4808-977F-8CD1DD57B360}" type="pres">
      <dgm:prSet presAssocID="{52394E2F-CF74-4CE4-AB06-0C151F1122CC}" presName="iconBgRect" presStyleLbl="bgShp" presStyleIdx="3" presStyleCnt="6"/>
      <dgm:spPr/>
    </dgm:pt>
    <dgm:pt modelId="{88FEBE57-FC4B-430D-976E-76600B818228}" type="pres">
      <dgm:prSet presAssocID="{52394E2F-CF74-4CE4-AB06-0C151F1122C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Fi"/>
        </a:ext>
      </dgm:extLst>
    </dgm:pt>
    <dgm:pt modelId="{BFA8F667-CB86-4D4F-BAD5-98FB8F3ED277}" type="pres">
      <dgm:prSet presAssocID="{52394E2F-CF74-4CE4-AB06-0C151F1122CC}" presName="spaceRect" presStyleCnt="0"/>
      <dgm:spPr/>
    </dgm:pt>
    <dgm:pt modelId="{BB61A5AA-399C-4128-ABA4-D05DF7D49BAB}" type="pres">
      <dgm:prSet presAssocID="{52394E2F-CF74-4CE4-AB06-0C151F1122CC}" presName="textRect" presStyleLbl="revTx" presStyleIdx="3" presStyleCnt="6" custScaleX="134139">
        <dgm:presLayoutVars>
          <dgm:chMax val="1"/>
          <dgm:chPref val="1"/>
        </dgm:presLayoutVars>
      </dgm:prSet>
      <dgm:spPr/>
    </dgm:pt>
    <dgm:pt modelId="{405BE054-B8D6-4F48-ADD6-BC811CA5F23B}" type="pres">
      <dgm:prSet presAssocID="{789460A8-EFD9-46FC-AE5B-6F28C22F91FE}" presName="sibTrans" presStyleCnt="0"/>
      <dgm:spPr/>
    </dgm:pt>
    <dgm:pt modelId="{66E4349F-982E-4D10-824E-8C57717BF953}" type="pres">
      <dgm:prSet presAssocID="{36715BF3-060E-452C-8A2D-69C49014521A}" presName="compNode" presStyleCnt="0"/>
      <dgm:spPr/>
    </dgm:pt>
    <dgm:pt modelId="{1D454A18-A00B-4E4D-A8BA-96282BCE5FF5}" type="pres">
      <dgm:prSet presAssocID="{36715BF3-060E-452C-8A2D-69C49014521A}" presName="iconBgRect" presStyleLbl="bgShp" presStyleIdx="4" presStyleCnt="6"/>
      <dgm:spPr/>
    </dgm:pt>
    <dgm:pt modelId="{2BA6FB05-D9D3-412B-B85A-D35B2A2DD602}" type="pres">
      <dgm:prSet presAssocID="{36715BF3-060E-452C-8A2D-69C49014521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affic Light"/>
        </a:ext>
      </dgm:extLst>
    </dgm:pt>
    <dgm:pt modelId="{C014B931-B9B6-4B4A-8023-7EF8D536BAF5}" type="pres">
      <dgm:prSet presAssocID="{36715BF3-060E-452C-8A2D-69C49014521A}" presName="spaceRect" presStyleCnt="0"/>
      <dgm:spPr/>
    </dgm:pt>
    <dgm:pt modelId="{AA2117F5-7C21-4B9D-8912-B95FCB0ABE33}" type="pres">
      <dgm:prSet presAssocID="{36715BF3-060E-452C-8A2D-69C49014521A}" presName="textRect" presStyleLbl="revTx" presStyleIdx="4" presStyleCnt="6" custScaleX="140642">
        <dgm:presLayoutVars>
          <dgm:chMax val="1"/>
          <dgm:chPref val="1"/>
        </dgm:presLayoutVars>
      </dgm:prSet>
      <dgm:spPr/>
    </dgm:pt>
    <dgm:pt modelId="{4F11F396-7F4C-41A4-9529-BBE1F958D253}" type="pres">
      <dgm:prSet presAssocID="{D398A9BF-5561-4622-9CA5-A35F68FD970F}" presName="sibTrans" presStyleCnt="0"/>
      <dgm:spPr/>
    </dgm:pt>
    <dgm:pt modelId="{37474A89-5F90-4A84-BB9B-A47B843B2282}" type="pres">
      <dgm:prSet presAssocID="{456A3016-14E7-403A-8A7B-7A7707DC5D23}" presName="compNode" presStyleCnt="0"/>
      <dgm:spPr/>
    </dgm:pt>
    <dgm:pt modelId="{5084734F-1820-4E61-8F96-CAE1BB70E5F8}" type="pres">
      <dgm:prSet presAssocID="{456A3016-14E7-403A-8A7B-7A7707DC5D23}" presName="iconBgRect" presStyleLbl="bgShp" presStyleIdx="5" presStyleCnt="6"/>
      <dgm:spPr/>
    </dgm:pt>
    <dgm:pt modelId="{374C80B6-0C11-4F9E-9A14-D6D360507B54}" type="pres">
      <dgm:prSet presAssocID="{456A3016-14E7-403A-8A7B-7A7707DC5D2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pwatch"/>
        </a:ext>
      </dgm:extLst>
    </dgm:pt>
    <dgm:pt modelId="{1B0F0132-63B1-4528-B225-7C86C094B885}" type="pres">
      <dgm:prSet presAssocID="{456A3016-14E7-403A-8A7B-7A7707DC5D23}" presName="spaceRect" presStyleCnt="0"/>
      <dgm:spPr/>
    </dgm:pt>
    <dgm:pt modelId="{27AC7A9C-1F92-445D-9216-8D785442F21B}" type="pres">
      <dgm:prSet presAssocID="{456A3016-14E7-403A-8A7B-7A7707DC5D23}" presName="textRect" presStyleLbl="revTx" presStyleIdx="5" presStyleCnt="6">
        <dgm:presLayoutVars>
          <dgm:chMax val="1"/>
          <dgm:chPref val="1"/>
        </dgm:presLayoutVars>
      </dgm:prSet>
      <dgm:spPr/>
    </dgm:pt>
  </dgm:ptLst>
  <dgm:cxnLst>
    <dgm:cxn modelId="{5B336106-F86D-422B-BABD-5ADBE035AEF8}" type="presOf" srcId="{456A3016-14E7-403A-8A7B-7A7707DC5D23}" destId="{27AC7A9C-1F92-445D-9216-8D785442F21B}" srcOrd="0" destOrd="0" presId="urn:microsoft.com/office/officeart/2018/5/layout/IconCircleLabelList"/>
    <dgm:cxn modelId="{7098081A-6DE6-49A2-B07B-5AE26720447A}" type="presOf" srcId="{52394E2F-CF74-4CE4-AB06-0C151F1122CC}" destId="{BB61A5AA-399C-4128-ABA4-D05DF7D49BAB}" srcOrd="0" destOrd="0" presId="urn:microsoft.com/office/officeart/2018/5/layout/IconCircleLabelList"/>
    <dgm:cxn modelId="{C8FB5C24-B8F4-4901-BB5B-81B5B4AB00F4}" srcId="{6E9FAA0D-EB38-412E-A469-2B8033AA6DE7}" destId="{456A3016-14E7-403A-8A7B-7A7707DC5D23}" srcOrd="5" destOrd="0" parTransId="{8B4E7080-7201-4A2A-AFB0-2D42B5C17398}" sibTransId="{8CF0B5CC-4DE2-4CEA-A8D3-E7A82E530F1E}"/>
    <dgm:cxn modelId="{35B72B2C-2E21-4B2B-A210-25B7C191EF7C}" type="presOf" srcId="{02F600B8-F089-4B7E-A62F-4DD1AC7345DE}" destId="{C950980B-FF8D-41E4-9C69-0D4D3E4F3E84}" srcOrd="0" destOrd="0" presId="urn:microsoft.com/office/officeart/2018/5/layout/IconCircleLabelList"/>
    <dgm:cxn modelId="{586F7142-8D08-4DB2-AAFA-F26AD030BF08}" type="presOf" srcId="{D04C153C-F612-47B7-933D-DDDDE126E1AE}" destId="{73D43EE6-0B7C-4767-9FC0-7400E398FEA0}" srcOrd="0" destOrd="0" presId="urn:microsoft.com/office/officeart/2018/5/layout/IconCircleLabelList"/>
    <dgm:cxn modelId="{FC836D59-64A2-4BFE-827F-3B30368C97A2}" srcId="{6E9FAA0D-EB38-412E-A469-2B8033AA6DE7}" destId="{D04C153C-F612-47B7-933D-DDDDE126E1AE}" srcOrd="0" destOrd="0" parTransId="{B016D759-E23F-4860-9FBC-26B4FA1826CB}" sibTransId="{62C60195-BDB5-4692-A5A3-3DDB01B8EAE4}"/>
    <dgm:cxn modelId="{0942E890-2FB3-4AB7-AF06-6FC7F449C289}" srcId="{6E9FAA0D-EB38-412E-A469-2B8033AA6DE7}" destId="{36715BF3-060E-452C-8A2D-69C49014521A}" srcOrd="4" destOrd="0" parTransId="{BAEB710E-90CE-4469-A734-F05C8D4B0907}" sibTransId="{D398A9BF-5561-4622-9CA5-A35F68FD970F}"/>
    <dgm:cxn modelId="{D0E148A6-B6E6-4480-A279-AB007E280AFC}" srcId="{6E9FAA0D-EB38-412E-A469-2B8033AA6DE7}" destId="{52394E2F-CF74-4CE4-AB06-0C151F1122CC}" srcOrd="3" destOrd="0" parTransId="{F9A4BC87-29E5-45EC-BD08-1188A6F8C609}" sibTransId="{789460A8-EFD9-46FC-AE5B-6F28C22F91FE}"/>
    <dgm:cxn modelId="{8C3D89A7-AC9C-4C65-9A19-C1133023D6EE}" type="presOf" srcId="{B47319AC-C724-4521-852B-859D8CF2F697}" destId="{DF77C35B-3EB4-4C90-A74E-8D9E0D26461B}" srcOrd="0" destOrd="0" presId="urn:microsoft.com/office/officeart/2018/5/layout/IconCircleLabelList"/>
    <dgm:cxn modelId="{610802AD-A9F1-4669-84EA-9D3E9E6F86E3}" type="presOf" srcId="{6E9FAA0D-EB38-412E-A469-2B8033AA6DE7}" destId="{BBC9A00E-9979-424B-8692-AB693697E71F}" srcOrd="0" destOrd="0" presId="urn:microsoft.com/office/officeart/2018/5/layout/IconCircleLabelList"/>
    <dgm:cxn modelId="{E1A19ABB-A836-4FCD-A1D4-6818F4426508}" srcId="{6E9FAA0D-EB38-412E-A469-2B8033AA6DE7}" destId="{B47319AC-C724-4521-852B-859D8CF2F697}" srcOrd="1" destOrd="0" parTransId="{7D9F8110-CE27-418A-877E-15734DEE16AD}" sibTransId="{00122191-F8D9-4E28-803B-1391346A4979}"/>
    <dgm:cxn modelId="{2D50D3E4-C291-4BEC-807A-E9062FF9C37A}" srcId="{6E9FAA0D-EB38-412E-A469-2B8033AA6DE7}" destId="{02F600B8-F089-4B7E-A62F-4DD1AC7345DE}" srcOrd="2" destOrd="0" parTransId="{3EC7F931-846D-418C-B2D0-ED015FD557E6}" sibTransId="{DD9CAB54-3A41-4CA7-AF30-8023100A7E77}"/>
    <dgm:cxn modelId="{E6C986E9-6CEB-4326-8024-18ABCC4FB887}" type="presOf" srcId="{36715BF3-060E-452C-8A2D-69C49014521A}" destId="{AA2117F5-7C21-4B9D-8912-B95FCB0ABE33}" srcOrd="0" destOrd="0" presId="urn:microsoft.com/office/officeart/2018/5/layout/IconCircleLabelList"/>
    <dgm:cxn modelId="{DF9B08D2-B349-4D3A-A47D-421EF5624B53}" type="presParOf" srcId="{BBC9A00E-9979-424B-8692-AB693697E71F}" destId="{DA997BD2-4734-4014-BA11-6CD44C7610F1}" srcOrd="0" destOrd="0" presId="urn:microsoft.com/office/officeart/2018/5/layout/IconCircleLabelList"/>
    <dgm:cxn modelId="{F66950D0-30D5-4CD4-B6E4-CC1755B66276}" type="presParOf" srcId="{DA997BD2-4734-4014-BA11-6CD44C7610F1}" destId="{845E0943-0AA8-4EE2-A4FE-F8E796D4A748}" srcOrd="0" destOrd="0" presId="urn:microsoft.com/office/officeart/2018/5/layout/IconCircleLabelList"/>
    <dgm:cxn modelId="{46F370DD-0CDF-436B-B37C-6E650E8C4A4A}" type="presParOf" srcId="{DA997BD2-4734-4014-BA11-6CD44C7610F1}" destId="{C47B0E6E-AEFA-45EA-A69D-0E1DED50DB02}" srcOrd="1" destOrd="0" presId="urn:microsoft.com/office/officeart/2018/5/layout/IconCircleLabelList"/>
    <dgm:cxn modelId="{78EEF021-EBF7-4747-8CAB-DB0704C05AC4}" type="presParOf" srcId="{DA997BD2-4734-4014-BA11-6CD44C7610F1}" destId="{266C5B87-B5B3-4554-AEA8-ED4BD35E284E}" srcOrd="2" destOrd="0" presId="urn:microsoft.com/office/officeart/2018/5/layout/IconCircleLabelList"/>
    <dgm:cxn modelId="{73A5DB27-824E-45C1-9896-DF728B227F06}" type="presParOf" srcId="{DA997BD2-4734-4014-BA11-6CD44C7610F1}" destId="{73D43EE6-0B7C-4767-9FC0-7400E398FEA0}" srcOrd="3" destOrd="0" presId="urn:microsoft.com/office/officeart/2018/5/layout/IconCircleLabelList"/>
    <dgm:cxn modelId="{BDDA6009-83CD-4B11-9F0F-DB5441BC730E}" type="presParOf" srcId="{BBC9A00E-9979-424B-8692-AB693697E71F}" destId="{5DD43966-C01F-43F4-A957-AA41F49446BF}" srcOrd="1" destOrd="0" presId="urn:microsoft.com/office/officeart/2018/5/layout/IconCircleLabelList"/>
    <dgm:cxn modelId="{DD8A88EA-228A-425A-93ED-F4E4B7C84327}" type="presParOf" srcId="{BBC9A00E-9979-424B-8692-AB693697E71F}" destId="{5BF46939-1A41-4454-9C11-D2728BC012D7}" srcOrd="2" destOrd="0" presId="urn:microsoft.com/office/officeart/2018/5/layout/IconCircleLabelList"/>
    <dgm:cxn modelId="{36591AEC-B7D4-4401-9181-F257BA61545D}" type="presParOf" srcId="{5BF46939-1A41-4454-9C11-D2728BC012D7}" destId="{9905F705-7872-43B5-9150-5AF027E0EE0D}" srcOrd="0" destOrd="0" presId="urn:microsoft.com/office/officeart/2018/5/layout/IconCircleLabelList"/>
    <dgm:cxn modelId="{1AD2469D-B15B-4274-B969-E4C8A1C4718B}" type="presParOf" srcId="{5BF46939-1A41-4454-9C11-D2728BC012D7}" destId="{BA2CBD3E-3216-421C-A334-50447C227DE8}" srcOrd="1" destOrd="0" presId="urn:microsoft.com/office/officeart/2018/5/layout/IconCircleLabelList"/>
    <dgm:cxn modelId="{C9ED1760-9BF9-48E5-8AD7-C1B997BCB303}" type="presParOf" srcId="{5BF46939-1A41-4454-9C11-D2728BC012D7}" destId="{7C977ADF-4EB7-4554-BB03-29D4702F4208}" srcOrd="2" destOrd="0" presId="urn:microsoft.com/office/officeart/2018/5/layout/IconCircleLabelList"/>
    <dgm:cxn modelId="{AFEEF3E7-3D74-4142-95FD-2F6D07EB6CF1}" type="presParOf" srcId="{5BF46939-1A41-4454-9C11-D2728BC012D7}" destId="{DF77C35B-3EB4-4C90-A74E-8D9E0D26461B}" srcOrd="3" destOrd="0" presId="urn:microsoft.com/office/officeart/2018/5/layout/IconCircleLabelList"/>
    <dgm:cxn modelId="{CBF35360-677E-4A14-8B98-0DC163E9F7FA}" type="presParOf" srcId="{BBC9A00E-9979-424B-8692-AB693697E71F}" destId="{70ABC9C3-FEAB-4D60-8212-BDD35D656A84}" srcOrd="3" destOrd="0" presId="urn:microsoft.com/office/officeart/2018/5/layout/IconCircleLabelList"/>
    <dgm:cxn modelId="{71A5E5AD-9894-4C5D-A8A9-DE3C33B84FC2}" type="presParOf" srcId="{BBC9A00E-9979-424B-8692-AB693697E71F}" destId="{C9F395A3-3B50-4742-AA8C-0E967128FB10}" srcOrd="4" destOrd="0" presId="urn:microsoft.com/office/officeart/2018/5/layout/IconCircleLabelList"/>
    <dgm:cxn modelId="{3FBC5BDB-C294-4C20-ADB7-61EB5AD1AB32}" type="presParOf" srcId="{C9F395A3-3B50-4742-AA8C-0E967128FB10}" destId="{36F2404C-2A59-44B6-A013-011B3C963EEF}" srcOrd="0" destOrd="0" presId="urn:microsoft.com/office/officeart/2018/5/layout/IconCircleLabelList"/>
    <dgm:cxn modelId="{796C72C4-39AC-48FE-9BEA-A0A6F1C21D5F}" type="presParOf" srcId="{C9F395A3-3B50-4742-AA8C-0E967128FB10}" destId="{39A65C41-0CC2-4874-9B2D-990FC30953DF}" srcOrd="1" destOrd="0" presId="urn:microsoft.com/office/officeart/2018/5/layout/IconCircleLabelList"/>
    <dgm:cxn modelId="{FA2EA613-1A3E-4F00-A9BF-409B907160E4}" type="presParOf" srcId="{C9F395A3-3B50-4742-AA8C-0E967128FB10}" destId="{7273C9D6-C91B-40D3-92FC-886A44A80209}" srcOrd="2" destOrd="0" presId="urn:microsoft.com/office/officeart/2018/5/layout/IconCircleLabelList"/>
    <dgm:cxn modelId="{09A7DD68-2823-45C3-A8C0-7C39B3A16D08}" type="presParOf" srcId="{C9F395A3-3B50-4742-AA8C-0E967128FB10}" destId="{C950980B-FF8D-41E4-9C69-0D4D3E4F3E84}" srcOrd="3" destOrd="0" presId="urn:microsoft.com/office/officeart/2018/5/layout/IconCircleLabelList"/>
    <dgm:cxn modelId="{75762461-03A2-4654-9B85-3127B4F3E275}" type="presParOf" srcId="{BBC9A00E-9979-424B-8692-AB693697E71F}" destId="{9A00C588-9061-47D0-B2E9-8AB3856488C0}" srcOrd="5" destOrd="0" presId="urn:microsoft.com/office/officeart/2018/5/layout/IconCircleLabelList"/>
    <dgm:cxn modelId="{D9421B6D-BD54-4C7B-8D70-DA5D9C249E7A}" type="presParOf" srcId="{BBC9A00E-9979-424B-8692-AB693697E71F}" destId="{A204FF1F-52EA-4AA8-ABB1-982D35F877DA}" srcOrd="6" destOrd="0" presId="urn:microsoft.com/office/officeart/2018/5/layout/IconCircleLabelList"/>
    <dgm:cxn modelId="{F2E74295-A69B-4B21-AA62-31AF23A2BB6C}" type="presParOf" srcId="{A204FF1F-52EA-4AA8-ABB1-982D35F877DA}" destId="{61DEB586-DA9F-4808-977F-8CD1DD57B360}" srcOrd="0" destOrd="0" presId="urn:microsoft.com/office/officeart/2018/5/layout/IconCircleLabelList"/>
    <dgm:cxn modelId="{35FEE03F-6DE4-4E34-8759-01E6D0F65861}" type="presParOf" srcId="{A204FF1F-52EA-4AA8-ABB1-982D35F877DA}" destId="{88FEBE57-FC4B-430D-976E-76600B818228}" srcOrd="1" destOrd="0" presId="urn:microsoft.com/office/officeart/2018/5/layout/IconCircleLabelList"/>
    <dgm:cxn modelId="{3452C488-4C1F-4F22-A734-A7EF6D442D64}" type="presParOf" srcId="{A204FF1F-52EA-4AA8-ABB1-982D35F877DA}" destId="{BFA8F667-CB86-4D4F-BAD5-98FB8F3ED277}" srcOrd="2" destOrd="0" presId="urn:microsoft.com/office/officeart/2018/5/layout/IconCircleLabelList"/>
    <dgm:cxn modelId="{7DD7CFDC-670A-4220-8EE2-C3B9C17B82BA}" type="presParOf" srcId="{A204FF1F-52EA-4AA8-ABB1-982D35F877DA}" destId="{BB61A5AA-399C-4128-ABA4-D05DF7D49BAB}" srcOrd="3" destOrd="0" presId="urn:microsoft.com/office/officeart/2018/5/layout/IconCircleLabelList"/>
    <dgm:cxn modelId="{BC8DAEA9-2368-43CA-9EDE-DA655BB94342}" type="presParOf" srcId="{BBC9A00E-9979-424B-8692-AB693697E71F}" destId="{405BE054-B8D6-4F48-ADD6-BC811CA5F23B}" srcOrd="7" destOrd="0" presId="urn:microsoft.com/office/officeart/2018/5/layout/IconCircleLabelList"/>
    <dgm:cxn modelId="{4EB54D61-9639-4252-AB53-70753122C3F7}" type="presParOf" srcId="{BBC9A00E-9979-424B-8692-AB693697E71F}" destId="{66E4349F-982E-4D10-824E-8C57717BF953}" srcOrd="8" destOrd="0" presId="urn:microsoft.com/office/officeart/2018/5/layout/IconCircleLabelList"/>
    <dgm:cxn modelId="{DADB6831-9F47-4F0E-8279-A3B2410B1793}" type="presParOf" srcId="{66E4349F-982E-4D10-824E-8C57717BF953}" destId="{1D454A18-A00B-4E4D-A8BA-96282BCE5FF5}" srcOrd="0" destOrd="0" presId="urn:microsoft.com/office/officeart/2018/5/layout/IconCircleLabelList"/>
    <dgm:cxn modelId="{A75E3001-DC6A-4ECD-8C5F-EC53F9074826}" type="presParOf" srcId="{66E4349F-982E-4D10-824E-8C57717BF953}" destId="{2BA6FB05-D9D3-412B-B85A-D35B2A2DD602}" srcOrd="1" destOrd="0" presId="urn:microsoft.com/office/officeart/2018/5/layout/IconCircleLabelList"/>
    <dgm:cxn modelId="{133443A1-97E2-4FF8-A89A-A3254A2B81D4}" type="presParOf" srcId="{66E4349F-982E-4D10-824E-8C57717BF953}" destId="{C014B931-B9B6-4B4A-8023-7EF8D536BAF5}" srcOrd="2" destOrd="0" presId="urn:microsoft.com/office/officeart/2018/5/layout/IconCircleLabelList"/>
    <dgm:cxn modelId="{39AB873D-05E8-4336-83AA-E842525395E6}" type="presParOf" srcId="{66E4349F-982E-4D10-824E-8C57717BF953}" destId="{AA2117F5-7C21-4B9D-8912-B95FCB0ABE33}" srcOrd="3" destOrd="0" presId="urn:microsoft.com/office/officeart/2018/5/layout/IconCircleLabelList"/>
    <dgm:cxn modelId="{0D0B7025-8B54-4C2A-848D-5DD1FAFF063A}" type="presParOf" srcId="{BBC9A00E-9979-424B-8692-AB693697E71F}" destId="{4F11F396-7F4C-41A4-9529-BBE1F958D253}" srcOrd="9" destOrd="0" presId="urn:microsoft.com/office/officeart/2018/5/layout/IconCircleLabelList"/>
    <dgm:cxn modelId="{817D4D92-4F4A-46FC-A7F6-99379033D58A}" type="presParOf" srcId="{BBC9A00E-9979-424B-8692-AB693697E71F}" destId="{37474A89-5F90-4A84-BB9B-A47B843B2282}" srcOrd="10" destOrd="0" presId="urn:microsoft.com/office/officeart/2018/5/layout/IconCircleLabelList"/>
    <dgm:cxn modelId="{AA53C6B2-5FEC-4C5E-A078-43D3D8C13C25}" type="presParOf" srcId="{37474A89-5F90-4A84-BB9B-A47B843B2282}" destId="{5084734F-1820-4E61-8F96-CAE1BB70E5F8}" srcOrd="0" destOrd="0" presId="urn:microsoft.com/office/officeart/2018/5/layout/IconCircleLabelList"/>
    <dgm:cxn modelId="{A92BD011-D5A7-403A-BD64-BFCFD3B8785B}" type="presParOf" srcId="{37474A89-5F90-4A84-BB9B-A47B843B2282}" destId="{374C80B6-0C11-4F9E-9A14-D6D360507B54}" srcOrd="1" destOrd="0" presId="urn:microsoft.com/office/officeart/2018/5/layout/IconCircleLabelList"/>
    <dgm:cxn modelId="{66B1FD1D-DAE2-42A5-9652-14D9366D68C4}" type="presParOf" srcId="{37474A89-5F90-4A84-BB9B-A47B843B2282}" destId="{1B0F0132-63B1-4528-B225-7C86C094B885}" srcOrd="2" destOrd="0" presId="urn:microsoft.com/office/officeart/2018/5/layout/IconCircleLabelList"/>
    <dgm:cxn modelId="{B17373DB-847E-4FDB-A757-3E8C1BB67FBE}" type="presParOf" srcId="{37474A89-5F90-4A84-BB9B-A47B843B2282}" destId="{27AC7A9C-1F92-445D-9216-8D785442F21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67C02-A579-40CB-944B-171575B4C2C0}">
      <dsp:nvSpPr>
        <dsp:cNvPr id="0" name=""/>
        <dsp:cNvSpPr/>
      </dsp:nvSpPr>
      <dsp:spPr>
        <a:xfrm>
          <a:off x="0" y="4983"/>
          <a:ext cx="6492875" cy="1477874"/>
        </a:xfrm>
        <a:prstGeom prst="roundRect">
          <a:avLst>
            <a:gd name="adj" fmla="val 10000"/>
          </a:avLst>
        </a:prstGeom>
        <a:solidFill>
          <a:srgbClr val="FF0000"/>
        </a:solidFill>
        <a:ln>
          <a:noFill/>
        </a:ln>
        <a:effectLst/>
      </dsp:spPr>
      <dsp:style>
        <a:lnRef idx="0">
          <a:scrgbClr r="0" g="0" b="0"/>
        </a:lnRef>
        <a:fillRef idx="1">
          <a:scrgbClr r="0" g="0" b="0"/>
        </a:fillRef>
        <a:effectRef idx="0">
          <a:scrgbClr r="0" g="0" b="0"/>
        </a:effectRef>
        <a:fontRef idx="minor"/>
      </dsp:style>
    </dsp:sp>
    <dsp:sp modelId="{DCAB0A60-3592-4EE2-8651-5F2E0D5355BE}">
      <dsp:nvSpPr>
        <dsp:cNvPr id="0" name=""/>
        <dsp:cNvSpPr/>
      </dsp:nvSpPr>
      <dsp:spPr>
        <a:xfrm>
          <a:off x="447057" y="337505"/>
          <a:ext cx="813625" cy="8128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8CAF71-A71F-4CAE-8261-700A4F45080F}">
      <dsp:nvSpPr>
        <dsp:cNvPr id="0" name=""/>
        <dsp:cNvSpPr/>
      </dsp:nvSpPr>
      <dsp:spPr>
        <a:xfrm>
          <a:off x="1707739" y="4983"/>
          <a:ext cx="4649322" cy="1479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561" tIns="156561" rIns="156561" bIns="156561" numCol="1" spcCol="1270" anchor="ctr" anchorCtr="0">
          <a:noAutofit/>
        </a:bodyPr>
        <a:lstStyle/>
        <a:p>
          <a:pPr marL="0" lvl="0" indent="0" algn="l" defTabSz="1066800">
            <a:lnSpc>
              <a:spcPct val="90000"/>
            </a:lnSpc>
            <a:spcBef>
              <a:spcPct val="0"/>
            </a:spcBef>
            <a:spcAft>
              <a:spcPct val="35000"/>
            </a:spcAft>
            <a:buNone/>
          </a:pPr>
          <a:r>
            <a:rPr lang="en-US" sz="2400" kern="1200" dirty="0"/>
            <a:t>To detect sirens of emergency vehicles from noisy environments differentiating them from background noise.</a:t>
          </a:r>
        </a:p>
      </dsp:txBody>
      <dsp:txXfrm>
        <a:off x="1707739" y="4983"/>
        <a:ext cx="4649322" cy="1479319"/>
      </dsp:txXfrm>
    </dsp:sp>
    <dsp:sp modelId="{054D1AC6-A321-4C82-9F0D-DBE7A23BBB95}">
      <dsp:nvSpPr>
        <dsp:cNvPr id="0" name=""/>
        <dsp:cNvSpPr/>
      </dsp:nvSpPr>
      <dsp:spPr>
        <a:xfrm>
          <a:off x="0" y="1813040"/>
          <a:ext cx="6492875" cy="1477874"/>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sp>
    <dsp:sp modelId="{C305C6FA-7685-4B28-8B47-F39EF7DEEE48}">
      <dsp:nvSpPr>
        <dsp:cNvPr id="0" name=""/>
        <dsp:cNvSpPr/>
      </dsp:nvSpPr>
      <dsp:spPr>
        <a:xfrm>
          <a:off x="447057" y="2145562"/>
          <a:ext cx="813625" cy="8128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7C164E-1DD7-4E1B-B687-12B91E9486C3}">
      <dsp:nvSpPr>
        <dsp:cNvPr id="0" name=""/>
        <dsp:cNvSpPr/>
      </dsp:nvSpPr>
      <dsp:spPr>
        <a:xfrm>
          <a:off x="1707739" y="1813040"/>
          <a:ext cx="4649322" cy="1479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561" tIns="156561" rIns="156561" bIns="156561" numCol="1" spcCol="1270" anchor="ctr" anchorCtr="0">
          <a:noAutofit/>
        </a:bodyPr>
        <a:lstStyle/>
        <a:p>
          <a:pPr marL="0" lvl="0" indent="0" algn="l" defTabSz="1066800">
            <a:lnSpc>
              <a:spcPct val="90000"/>
            </a:lnSpc>
            <a:spcBef>
              <a:spcPct val="0"/>
            </a:spcBef>
            <a:spcAft>
              <a:spcPct val="35000"/>
            </a:spcAft>
            <a:buNone/>
          </a:pPr>
          <a:r>
            <a:rPr lang="en-US" sz="2400" kern="1200" dirty="0"/>
            <a:t>Design and implementation of a Python based Machine Learning Program.</a:t>
          </a:r>
        </a:p>
      </dsp:txBody>
      <dsp:txXfrm>
        <a:off x="1707739" y="1813040"/>
        <a:ext cx="4649322" cy="1479319"/>
      </dsp:txXfrm>
    </dsp:sp>
    <dsp:sp modelId="{A312AC2A-CDAB-40B4-BEFC-83CF6660071C}">
      <dsp:nvSpPr>
        <dsp:cNvPr id="0" name=""/>
        <dsp:cNvSpPr/>
      </dsp:nvSpPr>
      <dsp:spPr>
        <a:xfrm>
          <a:off x="0" y="3621097"/>
          <a:ext cx="6492875" cy="1477874"/>
        </a:xfrm>
        <a:prstGeom prst="roundRect">
          <a:avLst>
            <a:gd name="adj" fmla="val 10000"/>
          </a:avLst>
        </a:prstGeom>
        <a:solidFill>
          <a:srgbClr val="08A808"/>
        </a:solidFill>
        <a:ln>
          <a:noFill/>
        </a:ln>
        <a:effectLst/>
      </dsp:spPr>
      <dsp:style>
        <a:lnRef idx="0">
          <a:scrgbClr r="0" g="0" b="0"/>
        </a:lnRef>
        <a:fillRef idx="1">
          <a:scrgbClr r="0" g="0" b="0"/>
        </a:fillRef>
        <a:effectRef idx="0">
          <a:scrgbClr r="0" g="0" b="0"/>
        </a:effectRef>
        <a:fontRef idx="minor"/>
      </dsp:style>
    </dsp:sp>
    <dsp:sp modelId="{6477308B-D55F-4670-9B9B-31CEE60B406A}">
      <dsp:nvSpPr>
        <dsp:cNvPr id="0" name=""/>
        <dsp:cNvSpPr/>
      </dsp:nvSpPr>
      <dsp:spPr>
        <a:xfrm>
          <a:off x="447057" y="3953619"/>
          <a:ext cx="813625" cy="8128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FF7745-59EA-483B-9C56-A100D3C02011}">
      <dsp:nvSpPr>
        <dsp:cNvPr id="0" name=""/>
        <dsp:cNvSpPr/>
      </dsp:nvSpPr>
      <dsp:spPr>
        <a:xfrm>
          <a:off x="1707739" y="3621097"/>
          <a:ext cx="4649322" cy="1479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561" tIns="156561" rIns="156561" bIns="156561" numCol="1" spcCol="1270" anchor="ctr" anchorCtr="0">
          <a:noAutofit/>
        </a:bodyPr>
        <a:lstStyle/>
        <a:p>
          <a:pPr marL="0" lvl="0" indent="0" algn="l" defTabSz="1066800">
            <a:lnSpc>
              <a:spcPct val="90000"/>
            </a:lnSpc>
            <a:spcBef>
              <a:spcPct val="0"/>
            </a:spcBef>
            <a:spcAft>
              <a:spcPct val="35000"/>
            </a:spcAft>
            <a:buNone/>
          </a:pPr>
          <a:r>
            <a:rPr lang="en-US" sz="2400" kern="1200" dirty="0"/>
            <a:t>Model</a:t>
          </a:r>
          <a:r>
            <a:rPr lang="en-US" sz="2400" kern="1200" baseline="0" dirty="0"/>
            <a:t> a Raspberry- Pi to microcontroller interface to control traffic junctions. </a:t>
          </a:r>
          <a:endParaRPr lang="en-US" sz="2400" kern="1200" dirty="0"/>
        </a:p>
      </dsp:txBody>
      <dsp:txXfrm>
        <a:off x="1707739" y="3621097"/>
        <a:ext cx="4649322" cy="14793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0943-0AA8-4EE2-A4FE-F8E796D4A748}">
      <dsp:nvSpPr>
        <dsp:cNvPr id="0" name=""/>
        <dsp:cNvSpPr/>
      </dsp:nvSpPr>
      <dsp:spPr>
        <a:xfrm>
          <a:off x="1401249" y="1262"/>
          <a:ext cx="1020796" cy="10207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B0E6E-AEFA-45EA-A69D-0E1DED50DB02}">
      <dsp:nvSpPr>
        <dsp:cNvPr id="0" name=""/>
        <dsp:cNvSpPr/>
      </dsp:nvSpPr>
      <dsp:spPr>
        <a:xfrm>
          <a:off x="1618796" y="218809"/>
          <a:ext cx="585703" cy="585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D43EE6-0B7C-4767-9FC0-7400E398FEA0}">
      <dsp:nvSpPr>
        <dsp:cNvPr id="0" name=""/>
        <dsp:cNvSpPr/>
      </dsp:nvSpPr>
      <dsp:spPr>
        <a:xfrm>
          <a:off x="919592" y="1340012"/>
          <a:ext cx="1984111" cy="131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1. Setting up of Raspberry-Pi</a:t>
          </a:r>
          <a:endParaRPr lang="en-US" sz="1800" kern="1200" dirty="0"/>
        </a:p>
      </dsp:txBody>
      <dsp:txXfrm>
        <a:off x="919592" y="1340012"/>
        <a:ext cx="1984111" cy="1317832"/>
      </dsp:txXfrm>
    </dsp:sp>
    <dsp:sp modelId="{9905F705-7872-43B5-9150-5AF027E0EE0D}">
      <dsp:nvSpPr>
        <dsp:cNvPr id="0" name=""/>
        <dsp:cNvSpPr/>
      </dsp:nvSpPr>
      <dsp:spPr>
        <a:xfrm>
          <a:off x="3813459" y="1262"/>
          <a:ext cx="1020796" cy="10207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2CBD3E-3216-421C-A334-50447C227DE8}">
      <dsp:nvSpPr>
        <dsp:cNvPr id="0" name=""/>
        <dsp:cNvSpPr/>
      </dsp:nvSpPr>
      <dsp:spPr>
        <a:xfrm>
          <a:off x="4031006" y="218809"/>
          <a:ext cx="585703" cy="5857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77C35B-3EB4-4C90-A74E-8D9E0D26461B}">
      <dsp:nvSpPr>
        <dsp:cNvPr id="0" name=""/>
        <dsp:cNvSpPr/>
      </dsp:nvSpPr>
      <dsp:spPr>
        <a:xfrm>
          <a:off x="3196555" y="1340012"/>
          <a:ext cx="2254605" cy="131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dirty="0"/>
            <a:t>2. Training of Artificial Neural Network using the required recorded sound files.</a:t>
          </a:r>
          <a:endParaRPr lang="en-US" sz="1800" kern="1200" dirty="0"/>
        </a:p>
      </dsp:txBody>
      <dsp:txXfrm>
        <a:off x="3196555" y="1340012"/>
        <a:ext cx="2254605" cy="1317832"/>
      </dsp:txXfrm>
    </dsp:sp>
    <dsp:sp modelId="{36F2404C-2A59-44B6-A013-011B3C963EEF}">
      <dsp:nvSpPr>
        <dsp:cNvPr id="0" name=""/>
        <dsp:cNvSpPr/>
      </dsp:nvSpPr>
      <dsp:spPr>
        <a:xfrm>
          <a:off x="6070332" y="1262"/>
          <a:ext cx="1020796" cy="102079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65C41-0CC2-4874-9B2D-990FC30953DF}">
      <dsp:nvSpPr>
        <dsp:cNvPr id="0" name=""/>
        <dsp:cNvSpPr/>
      </dsp:nvSpPr>
      <dsp:spPr>
        <a:xfrm>
          <a:off x="6287879" y="218809"/>
          <a:ext cx="585703" cy="5857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50980B-FF8D-41E4-9C69-0D4D3E4F3E84}">
      <dsp:nvSpPr>
        <dsp:cNvPr id="0" name=""/>
        <dsp:cNvSpPr/>
      </dsp:nvSpPr>
      <dsp:spPr>
        <a:xfrm>
          <a:off x="5744012" y="1340012"/>
          <a:ext cx="1673437" cy="131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3. Setting up of Microphone and Amplifier Circuit.</a:t>
          </a:r>
          <a:endParaRPr lang="en-US" sz="1800" kern="1200" dirty="0"/>
        </a:p>
      </dsp:txBody>
      <dsp:txXfrm>
        <a:off x="5744012" y="1340012"/>
        <a:ext cx="1673437" cy="1317832"/>
      </dsp:txXfrm>
    </dsp:sp>
    <dsp:sp modelId="{61DEB586-DA9F-4808-977F-8CD1DD57B360}">
      <dsp:nvSpPr>
        <dsp:cNvPr id="0" name=""/>
        <dsp:cNvSpPr/>
      </dsp:nvSpPr>
      <dsp:spPr>
        <a:xfrm>
          <a:off x="1351774" y="3076204"/>
          <a:ext cx="1020796" cy="102079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FEBE57-FC4B-430D-976E-76600B818228}">
      <dsp:nvSpPr>
        <dsp:cNvPr id="0" name=""/>
        <dsp:cNvSpPr/>
      </dsp:nvSpPr>
      <dsp:spPr>
        <a:xfrm>
          <a:off x="1569321" y="3293751"/>
          <a:ext cx="585703" cy="5857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61A5AA-399C-4128-ABA4-D05DF7D49BAB}">
      <dsp:nvSpPr>
        <dsp:cNvPr id="0" name=""/>
        <dsp:cNvSpPr/>
      </dsp:nvSpPr>
      <dsp:spPr>
        <a:xfrm>
          <a:off x="739806" y="4414954"/>
          <a:ext cx="2244732" cy="131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4. Interconnection of Wi-Fi Module to Raspberry Pi</a:t>
          </a:r>
          <a:endParaRPr lang="en-US" sz="1800" kern="1200" dirty="0"/>
        </a:p>
      </dsp:txBody>
      <dsp:txXfrm>
        <a:off x="739806" y="4414954"/>
        <a:ext cx="2244732" cy="1317832"/>
      </dsp:txXfrm>
    </dsp:sp>
    <dsp:sp modelId="{1D454A18-A00B-4E4D-A8BA-96282BCE5FF5}">
      <dsp:nvSpPr>
        <dsp:cNvPr id="0" name=""/>
        <dsp:cNvSpPr/>
      </dsp:nvSpPr>
      <dsp:spPr>
        <a:xfrm>
          <a:off x="3943769" y="3076204"/>
          <a:ext cx="1020796" cy="102079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A6FB05-D9D3-412B-B85A-D35B2A2DD602}">
      <dsp:nvSpPr>
        <dsp:cNvPr id="0" name=""/>
        <dsp:cNvSpPr/>
      </dsp:nvSpPr>
      <dsp:spPr>
        <a:xfrm>
          <a:off x="4161316" y="3293751"/>
          <a:ext cx="585703" cy="5857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2117F5-7C21-4B9D-8912-B95FCB0ABE33}">
      <dsp:nvSpPr>
        <dsp:cNvPr id="0" name=""/>
        <dsp:cNvSpPr/>
      </dsp:nvSpPr>
      <dsp:spPr>
        <a:xfrm>
          <a:off x="3277390" y="4414954"/>
          <a:ext cx="2353555" cy="131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5. Setting up of 4-way Traffic Light Junction model.</a:t>
          </a:r>
          <a:endParaRPr lang="en-US" sz="1800" kern="1200" dirty="0"/>
        </a:p>
      </dsp:txBody>
      <dsp:txXfrm>
        <a:off x="3277390" y="4414954"/>
        <a:ext cx="2353555" cy="1317832"/>
      </dsp:txXfrm>
    </dsp:sp>
    <dsp:sp modelId="{5084734F-1820-4E61-8F96-CAE1BB70E5F8}">
      <dsp:nvSpPr>
        <dsp:cNvPr id="0" name=""/>
        <dsp:cNvSpPr/>
      </dsp:nvSpPr>
      <dsp:spPr>
        <a:xfrm>
          <a:off x="6250118" y="3076204"/>
          <a:ext cx="1020796" cy="10207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C80B6-0C11-4F9E-9A14-D6D360507B54}">
      <dsp:nvSpPr>
        <dsp:cNvPr id="0" name=""/>
        <dsp:cNvSpPr/>
      </dsp:nvSpPr>
      <dsp:spPr>
        <a:xfrm>
          <a:off x="6467665" y="3293751"/>
          <a:ext cx="585703" cy="58570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AC7A9C-1F92-445D-9216-8D785442F21B}">
      <dsp:nvSpPr>
        <dsp:cNvPr id="0" name=""/>
        <dsp:cNvSpPr/>
      </dsp:nvSpPr>
      <dsp:spPr>
        <a:xfrm>
          <a:off x="5923797" y="4414954"/>
          <a:ext cx="1673437" cy="131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6. Real-Time Detection</a:t>
          </a:r>
          <a:endParaRPr lang="en-US" sz="1800" kern="1200" dirty="0"/>
        </a:p>
      </dsp:txBody>
      <dsp:txXfrm>
        <a:off x="5923797" y="4414954"/>
        <a:ext cx="1673437" cy="13178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4245282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90696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518225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548927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4127464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765654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069355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70155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5129072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222108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73999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253461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2056855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564103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03761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815072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231807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2062278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2189287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41512572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220269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56186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8097427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4731972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2814462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28322436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8054226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968580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5553902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94796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521142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2061463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366615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791847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686432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25808221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8594903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895973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7430123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8964113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532025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921909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3192525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375351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7740629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991075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4910369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CFC7-746E-4C39-B2F6-7773AA5967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A9E585-47E6-419C-982D-CFE1DD8EDB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2745141-5FE1-4CDC-ABC0-85AF5CEB60A6}"/>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a:extLst>
              <a:ext uri="{FF2B5EF4-FFF2-40B4-BE49-F238E27FC236}">
                <a16:creationId xmlns:a16="http://schemas.microsoft.com/office/drawing/2014/main" id="{A853ECEC-012D-45D0-B4D4-F99B9DA48F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75F3B9-FC5B-48D7-A8C9-62F0B8A639BA}"/>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4120600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07EE-06B2-434C-A2AD-A135A398BA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B889F14-E6DD-408C-899A-958C36538A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89E02A-07BF-44F3-B9D6-FD5B839061A7}"/>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a:extLst>
              <a:ext uri="{FF2B5EF4-FFF2-40B4-BE49-F238E27FC236}">
                <a16:creationId xmlns:a16="http://schemas.microsoft.com/office/drawing/2014/main" id="{829CF841-06AB-48BB-8FE9-7AD63C63CB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1D2DDC-E661-43D7-94CE-083D0FB43D0F}"/>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4389770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2599-1A2D-418A-9592-967F2AD34B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11C63AD-1B77-4590-AD3D-96F3F9FCD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4FF3D2-538A-4137-B1DE-CA8EFDB878B7}"/>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a:extLst>
              <a:ext uri="{FF2B5EF4-FFF2-40B4-BE49-F238E27FC236}">
                <a16:creationId xmlns:a16="http://schemas.microsoft.com/office/drawing/2014/main" id="{A10A14A2-6A5C-4324-B100-3B8A8F6B2C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AB2EDD-7A1C-48E0-BAC0-5E32F8D3C1EE}"/>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9660105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37EC-690E-461B-B3E8-F9A26A1CDC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310E23-DABD-4D92-944F-DD399A567C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2AF2722-A99C-4A23-9E71-9C4A06170C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FAC9451-B2A0-43BE-BF13-B5FE24771BA1}"/>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a:extLst>
              <a:ext uri="{FF2B5EF4-FFF2-40B4-BE49-F238E27FC236}">
                <a16:creationId xmlns:a16="http://schemas.microsoft.com/office/drawing/2014/main" id="{8394FFC3-D74E-4B98-AFCC-F042360D86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36766E-0004-42F0-858A-3A33D6D201EE}"/>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6348968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771A-55A3-4F73-AA5E-62871DA5B3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BB0D49-F306-49E2-82AA-BD1BF533E9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CB9F4F-A2A9-496C-94C0-5798F35546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4DD8138-B106-47B2-B0FE-34AA77AEA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00435F-9080-4D26-A1A9-2B30F8969E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4C63D45-0604-4B85-8A00-7DA5A29BA274}"/>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8" name="Footer Placeholder 7">
            <a:extLst>
              <a:ext uri="{FF2B5EF4-FFF2-40B4-BE49-F238E27FC236}">
                <a16:creationId xmlns:a16="http://schemas.microsoft.com/office/drawing/2014/main" id="{66BB9D39-612F-4F06-BFF1-4610595596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FB97FF8-2512-4B55-AAEA-80889A9AB5C5}"/>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284369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2E6E-4B49-4155-A8E5-BA7F64F96F9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F00DCA-3887-468F-A113-D9085BF08245}"/>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4" name="Footer Placeholder 3">
            <a:extLst>
              <a:ext uri="{FF2B5EF4-FFF2-40B4-BE49-F238E27FC236}">
                <a16:creationId xmlns:a16="http://schemas.microsoft.com/office/drawing/2014/main" id="{5B8ACE52-5D1E-4C24-9C86-768DA79B57D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7F0076-8217-498A-960D-4905D2435663}"/>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9464715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398F4C-127B-4446-A33E-7D14424C097A}"/>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3" name="Footer Placeholder 2">
            <a:extLst>
              <a:ext uri="{FF2B5EF4-FFF2-40B4-BE49-F238E27FC236}">
                <a16:creationId xmlns:a16="http://schemas.microsoft.com/office/drawing/2014/main" id="{32169867-0C23-4FF4-946D-46165F4B9C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2D84A62-B322-46B8-B5BA-B1128D2B3332}"/>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27611457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3E65-3ACA-488E-B7C7-45156F40C7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F18DF17-2C21-4559-8452-AA6312742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5DC0B9-A786-483F-BBEE-17FA98B20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3727E2-9EAC-43B6-A4FF-D8FE3A4E8BF3}"/>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a:extLst>
              <a:ext uri="{FF2B5EF4-FFF2-40B4-BE49-F238E27FC236}">
                <a16:creationId xmlns:a16="http://schemas.microsoft.com/office/drawing/2014/main" id="{0ADCFB51-22BF-4073-B3FF-4730B9D34B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17D31C-FD37-4042-BD77-E22EAA489CD7}"/>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829261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41694734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20063-64DE-489C-8767-498E8923A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B2FDA57-F886-43E6-A270-BD0AB5E23E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4424E3-52A4-49AA-9153-9DC75A51F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04E672-1E00-4D50-ABA1-074A04EC60AD}"/>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a:extLst>
              <a:ext uri="{FF2B5EF4-FFF2-40B4-BE49-F238E27FC236}">
                <a16:creationId xmlns:a16="http://schemas.microsoft.com/office/drawing/2014/main" id="{657F6880-16D0-4EBE-B768-D47AA4877C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A390D0-ADFF-4A7B-9D34-480025F04086}"/>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5636857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33CFF-9397-4295-846D-52D3C43442D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B5EC67A-CF22-4DBB-AB71-E1AE570F8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51166-F2B2-4820-BAB0-FF45975BE96C}"/>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a:extLst>
              <a:ext uri="{FF2B5EF4-FFF2-40B4-BE49-F238E27FC236}">
                <a16:creationId xmlns:a16="http://schemas.microsoft.com/office/drawing/2014/main" id="{1D3A466D-23B9-43E8-AA1E-B5F78DF5521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2922CC-6AC5-447E-AA48-5998B242A38B}"/>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25719004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86F1A5-C15B-4AEB-86CB-E1A93BDC1E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5A4D62-4FD0-4C05-93DD-13DF3D6D51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0A3E5C-6D81-4223-B531-52995281364A}"/>
              </a:ext>
            </a:extLst>
          </p:cNvPr>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5" name="Footer Placeholder 4">
            <a:extLst>
              <a:ext uri="{FF2B5EF4-FFF2-40B4-BE49-F238E27FC236}">
                <a16:creationId xmlns:a16="http://schemas.microsoft.com/office/drawing/2014/main" id="{8C432763-EC16-4874-8879-2F1445BE6B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3766B1-7AE0-4463-A848-F76DD06ADA52}"/>
              </a:ext>
            </a:extLst>
          </p:cNvPr>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208354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35116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382240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6F9674-FD1A-49FE-BF45-89A3DEA232FD}" type="datetimeFigureOut">
              <a:rPr lang="en-US" smtClean="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C3A972-6FB2-44A0-A4AE-7D996E05EBA8}" type="slidenum">
              <a:rPr lang="en-US" smtClean="0"/>
              <a:t>‹#›</a:t>
            </a:fld>
            <a:endParaRPr lang="en-US" dirty="0"/>
          </a:p>
        </p:txBody>
      </p:sp>
    </p:spTree>
    <p:extLst>
      <p:ext uri="{BB962C8B-B14F-4D97-AF65-F5344CB8AC3E}">
        <p14:creationId xmlns:p14="http://schemas.microsoft.com/office/powerpoint/2010/main" val="164864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6F9674-FD1A-49FE-BF45-89A3DEA232FD}" type="datetimeFigureOut">
              <a:rPr lang="en-US" smtClean="0"/>
              <a:t>7/4/2020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C3A972-6FB2-44A0-A4AE-7D996E05EBA8}" type="slidenum">
              <a:rPr lang="en-US" smtClean="0"/>
              <a:t>‹#›</a:t>
            </a:fld>
            <a:endParaRPr lang="en-US" dirty="0"/>
          </a:p>
        </p:txBody>
      </p:sp>
    </p:spTree>
    <p:extLst>
      <p:ext uri="{BB962C8B-B14F-4D97-AF65-F5344CB8AC3E}">
        <p14:creationId xmlns:p14="http://schemas.microsoft.com/office/powerpoint/2010/main" val="16897066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6F9674-FD1A-49FE-BF45-89A3DEA232FD}" type="datetimeFigureOut">
              <a:rPr lang="en-US" smtClean="0"/>
              <a:t>7/4/2020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C3A972-6FB2-44A0-A4AE-7D996E05EBA8}" type="slidenum">
              <a:rPr lang="en-US" smtClean="0"/>
              <a:t>‹#›</a:t>
            </a:fld>
            <a:endParaRPr lang="en-US" dirty="0"/>
          </a:p>
        </p:txBody>
      </p:sp>
    </p:spTree>
    <p:extLst>
      <p:ext uri="{BB962C8B-B14F-4D97-AF65-F5344CB8AC3E}">
        <p14:creationId xmlns:p14="http://schemas.microsoft.com/office/powerpoint/2010/main" val="1363543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6F9674-FD1A-49FE-BF45-89A3DEA232FD}" type="datetimeFigureOut">
              <a:rPr lang="en-US" smtClean="0"/>
              <a:t>7/4/2020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C3A972-6FB2-44A0-A4AE-7D996E05EBA8}" type="slidenum">
              <a:rPr lang="en-US" smtClean="0"/>
              <a:t>‹#›</a:t>
            </a:fld>
            <a:endParaRPr lang="en-US" dirty="0"/>
          </a:p>
        </p:txBody>
      </p:sp>
    </p:spTree>
    <p:extLst>
      <p:ext uri="{BB962C8B-B14F-4D97-AF65-F5344CB8AC3E}">
        <p14:creationId xmlns:p14="http://schemas.microsoft.com/office/powerpoint/2010/main" val="3058835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97ED6-7DDD-4DED-B339-42B0AFCA6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581BE4-E684-41C4-9B96-174B58BE19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7A0C4B-C774-4549-8F01-683668880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F9674-FD1A-49FE-BF45-89A3DEA232FD}" type="datetimeFigureOut">
              <a:rPr lang="en-US" smtClean="0"/>
              <a:t>7/4/2020</a:t>
            </a:fld>
            <a:endParaRPr lang="en-US" dirty="0"/>
          </a:p>
        </p:txBody>
      </p:sp>
      <p:sp>
        <p:nvSpPr>
          <p:cNvPr id="5" name="Footer Placeholder 4">
            <a:extLst>
              <a:ext uri="{FF2B5EF4-FFF2-40B4-BE49-F238E27FC236}">
                <a16:creationId xmlns:a16="http://schemas.microsoft.com/office/drawing/2014/main" id="{EE19CFFC-3AB1-47E0-8B92-43AE754295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9142799-06AB-4DEB-9A6D-74993BCB7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3A972-6FB2-44A0-A4AE-7D996E05EBA8}" type="slidenum">
              <a:rPr lang="en-US" smtClean="0"/>
              <a:t>‹#›</a:t>
            </a:fld>
            <a:endParaRPr lang="en-US" dirty="0"/>
          </a:p>
        </p:txBody>
      </p:sp>
    </p:spTree>
    <p:extLst>
      <p:ext uri="{BB962C8B-B14F-4D97-AF65-F5344CB8AC3E}">
        <p14:creationId xmlns:p14="http://schemas.microsoft.com/office/powerpoint/2010/main" val="78851112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fr.wikipedia.org/wiki/Raspberry_Pi" TargetMode="External"/><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1.wmv"/><Relationship Id="rId1" Type="http://schemas.openxmlformats.org/officeDocument/2006/relationships/video" Target="NULL" TargetMode="Externa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19.xml"/><Relationship Id="rId5" Type="http://schemas.openxmlformats.org/officeDocument/2006/relationships/image" Target="../media/image31.jpe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aac"/><Relationship Id="rId1" Type="http://schemas.microsoft.com/office/2007/relationships/media" Target="../media/media2.aac"/><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3.aac"/><Relationship Id="rId1" Type="http://schemas.microsoft.com/office/2007/relationships/media" Target="../media/media3.aac"/><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f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traffic signal">
            <a:extLst>
              <a:ext uri="{FF2B5EF4-FFF2-40B4-BE49-F238E27FC236}">
                <a16:creationId xmlns:a16="http://schemas.microsoft.com/office/drawing/2014/main" id="{35CA5881-A972-491A-A35A-F187C1ECC403}"/>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4412" b="131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02749E-27B5-4C13-A305-571D3405FDCE}"/>
              </a:ext>
            </a:extLst>
          </p:cNvPr>
          <p:cNvSpPr>
            <a:spLocks noGrp="1"/>
          </p:cNvSpPr>
          <p:nvPr>
            <p:ph type="ctrTitle"/>
          </p:nvPr>
        </p:nvSpPr>
        <p:spPr>
          <a:xfrm>
            <a:off x="2928401" y="1380068"/>
            <a:ext cx="8574622" cy="2616199"/>
          </a:xfrm>
        </p:spPr>
        <p:txBody>
          <a:bodyPr>
            <a:normAutofit/>
          </a:bodyPr>
          <a:lstStyle/>
          <a:p>
            <a:pPr>
              <a:lnSpc>
                <a:spcPct val="90000"/>
              </a:lnSpc>
            </a:pPr>
            <a:r>
              <a:rPr lang="en-US" b="1" dirty="0">
                <a:latin typeface="+mn-lt"/>
              </a:rPr>
              <a:t>Smart Traffic Management System : Project Report</a:t>
            </a:r>
          </a:p>
        </p:txBody>
      </p:sp>
      <p:sp>
        <p:nvSpPr>
          <p:cNvPr id="3" name="Subtitle 2">
            <a:extLst>
              <a:ext uri="{FF2B5EF4-FFF2-40B4-BE49-F238E27FC236}">
                <a16:creationId xmlns:a16="http://schemas.microsoft.com/office/drawing/2014/main" id="{9A01C25F-24F1-4030-A930-40383E57D024}"/>
              </a:ext>
            </a:extLst>
          </p:cNvPr>
          <p:cNvSpPr>
            <a:spLocks noGrp="1"/>
          </p:cNvSpPr>
          <p:nvPr>
            <p:ph type="subTitle" idx="1"/>
          </p:nvPr>
        </p:nvSpPr>
        <p:spPr>
          <a:xfrm>
            <a:off x="4515377" y="3996267"/>
            <a:ext cx="6987645" cy="2616198"/>
          </a:xfrm>
        </p:spPr>
        <p:txBody>
          <a:bodyPr>
            <a:normAutofit/>
          </a:bodyPr>
          <a:lstStyle/>
          <a:p>
            <a:pPr algn="ctr">
              <a:lnSpc>
                <a:spcPct val="90000"/>
              </a:lnSpc>
            </a:pPr>
            <a:r>
              <a:rPr lang="en-US" sz="1800" b="1" dirty="0"/>
              <a:t>By Group 15</a:t>
            </a:r>
          </a:p>
          <a:p>
            <a:pPr algn="ctr">
              <a:lnSpc>
                <a:spcPct val="90000"/>
              </a:lnSpc>
            </a:pPr>
            <a:r>
              <a:rPr lang="en-US" sz="1800" b="1" dirty="0"/>
              <a:t>Jeffin George Johnson</a:t>
            </a:r>
          </a:p>
          <a:p>
            <a:pPr algn="ctr">
              <a:lnSpc>
                <a:spcPct val="90000"/>
              </a:lnSpc>
            </a:pPr>
            <a:r>
              <a:rPr lang="en-US" sz="1800" b="1" dirty="0" err="1"/>
              <a:t>Navin</a:t>
            </a:r>
            <a:r>
              <a:rPr lang="en-US" sz="1800" b="1" dirty="0"/>
              <a:t> </a:t>
            </a:r>
            <a:r>
              <a:rPr lang="en-US" sz="1800" b="1" dirty="0" err="1"/>
              <a:t>Shaju</a:t>
            </a:r>
            <a:endParaRPr lang="en-US" sz="1800" b="1" dirty="0"/>
          </a:p>
          <a:p>
            <a:pPr algn="ctr">
              <a:lnSpc>
                <a:spcPct val="90000"/>
              </a:lnSpc>
            </a:pPr>
            <a:r>
              <a:rPr lang="en-US" sz="1800" b="1" dirty="0"/>
              <a:t>Naveen M R</a:t>
            </a:r>
          </a:p>
          <a:p>
            <a:pPr algn="ctr">
              <a:lnSpc>
                <a:spcPct val="90000"/>
              </a:lnSpc>
            </a:pPr>
            <a:r>
              <a:rPr lang="en-US" sz="1800" b="1" dirty="0"/>
              <a:t>A N Mohammed Shinas</a:t>
            </a:r>
          </a:p>
          <a:p>
            <a:pPr algn="ctr">
              <a:lnSpc>
                <a:spcPct val="90000"/>
              </a:lnSpc>
            </a:pPr>
            <a:r>
              <a:rPr lang="en-US" sz="1800" b="1" dirty="0"/>
              <a:t>Project Guide: Ms. Shyama Sreekumar</a:t>
            </a:r>
          </a:p>
        </p:txBody>
      </p:sp>
    </p:spTree>
    <p:extLst>
      <p:ext uri="{BB962C8B-B14F-4D97-AF65-F5344CB8AC3E}">
        <p14:creationId xmlns:p14="http://schemas.microsoft.com/office/powerpoint/2010/main" val="55045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482B-A36A-4621-B5E0-F1A8D3D79B4F}"/>
              </a:ext>
            </a:extLst>
          </p:cNvPr>
          <p:cNvSpPr>
            <a:spLocks noGrp="1"/>
          </p:cNvSpPr>
          <p:nvPr>
            <p:ph type="title"/>
          </p:nvPr>
        </p:nvSpPr>
        <p:spPr>
          <a:xfrm>
            <a:off x="1484309" y="137160"/>
            <a:ext cx="10018713" cy="1752599"/>
          </a:xfrm>
        </p:spPr>
        <p:txBody>
          <a:bodyPr>
            <a:normAutofit/>
          </a:bodyPr>
          <a:lstStyle/>
          <a:p>
            <a:r>
              <a:rPr lang="en-GB" sz="4400" dirty="0"/>
              <a:t>Detection Using Artificial Neural Networks</a:t>
            </a:r>
          </a:p>
        </p:txBody>
      </p:sp>
      <p:sp>
        <p:nvSpPr>
          <p:cNvPr id="3" name="Content Placeholder 2">
            <a:extLst>
              <a:ext uri="{FF2B5EF4-FFF2-40B4-BE49-F238E27FC236}">
                <a16:creationId xmlns:a16="http://schemas.microsoft.com/office/drawing/2014/main" id="{25200C6A-0BD6-4BCE-A09B-26AB9658CEA6}"/>
              </a:ext>
            </a:extLst>
          </p:cNvPr>
          <p:cNvSpPr>
            <a:spLocks noGrp="1"/>
          </p:cNvSpPr>
          <p:nvPr>
            <p:ph idx="1"/>
          </p:nvPr>
        </p:nvSpPr>
        <p:spPr>
          <a:xfrm>
            <a:off x="1484308" y="1729741"/>
            <a:ext cx="10018713" cy="4305299"/>
          </a:xfrm>
        </p:spPr>
        <p:txBody>
          <a:bodyPr>
            <a:normAutofit/>
          </a:bodyPr>
          <a:lstStyle/>
          <a:p>
            <a:r>
              <a:rPr lang="en-GB" sz="2800" dirty="0"/>
              <a:t>Siren Identification Systems can be created using Artificial Neural Networks such as Multi-layer perceptron(MLP).</a:t>
            </a:r>
          </a:p>
          <a:p>
            <a:r>
              <a:rPr lang="en-GB" sz="2800" dirty="0"/>
              <a:t>They can be trained using Backpropagation(BP) Algorithm.</a:t>
            </a:r>
          </a:p>
          <a:p>
            <a:r>
              <a:rPr lang="en-GB" sz="2800" dirty="0"/>
              <a:t>Implementation of a neural network includes:</a:t>
            </a:r>
          </a:p>
          <a:p>
            <a:pPr marL="0" indent="0" algn="just">
              <a:buNone/>
            </a:pPr>
            <a:r>
              <a:rPr lang="en-GB" sz="2800" dirty="0"/>
              <a:t>      i. Training</a:t>
            </a:r>
          </a:p>
          <a:p>
            <a:pPr marL="0" indent="0" algn="just">
              <a:buNone/>
            </a:pPr>
            <a:r>
              <a:rPr lang="en-GB" sz="2800" dirty="0"/>
              <a:t>      ii. Learning/Validation</a:t>
            </a:r>
          </a:p>
          <a:p>
            <a:pPr marL="0" indent="0" algn="just">
              <a:buNone/>
            </a:pPr>
            <a:r>
              <a:rPr lang="en-GB" sz="2800" dirty="0"/>
              <a:t>     iii. Testing</a:t>
            </a:r>
          </a:p>
        </p:txBody>
      </p:sp>
    </p:spTree>
    <p:extLst>
      <p:ext uri="{BB962C8B-B14F-4D97-AF65-F5344CB8AC3E}">
        <p14:creationId xmlns:p14="http://schemas.microsoft.com/office/powerpoint/2010/main" val="3120582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482B-A36A-4621-B5E0-F1A8D3D79B4F}"/>
              </a:ext>
            </a:extLst>
          </p:cNvPr>
          <p:cNvSpPr>
            <a:spLocks noGrp="1"/>
          </p:cNvSpPr>
          <p:nvPr>
            <p:ph type="title"/>
          </p:nvPr>
        </p:nvSpPr>
        <p:spPr>
          <a:xfrm>
            <a:off x="1484309" y="137160"/>
            <a:ext cx="10018713" cy="1752599"/>
          </a:xfrm>
        </p:spPr>
        <p:txBody>
          <a:bodyPr>
            <a:normAutofit/>
          </a:bodyPr>
          <a:lstStyle/>
          <a:p>
            <a:r>
              <a:rPr lang="en-GB" sz="4400" dirty="0"/>
              <a:t>Detection by Training Artificial Neural Networks</a:t>
            </a:r>
          </a:p>
        </p:txBody>
      </p:sp>
      <p:sp>
        <p:nvSpPr>
          <p:cNvPr id="3" name="Content Placeholder 2">
            <a:extLst>
              <a:ext uri="{FF2B5EF4-FFF2-40B4-BE49-F238E27FC236}">
                <a16:creationId xmlns:a16="http://schemas.microsoft.com/office/drawing/2014/main" id="{25200C6A-0BD6-4BCE-A09B-26AB9658CEA6}"/>
              </a:ext>
            </a:extLst>
          </p:cNvPr>
          <p:cNvSpPr>
            <a:spLocks noGrp="1"/>
          </p:cNvSpPr>
          <p:nvPr>
            <p:ph idx="1"/>
          </p:nvPr>
        </p:nvSpPr>
        <p:spPr>
          <a:xfrm>
            <a:off x="1484308" y="1729741"/>
            <a:ext cx="10018713" cy="4305299"/>
          </a:xfrm>
        </p:spPr>
        <p:txBody>
          <a:bodyPr>
            <a:normAutofit/>
          </a:bodyPr>
          <a:lstStyle/>
          <a:p>
            <a:r>
              <a:rPr lang="en-GB" sz="2800" dirty="0"/>
              <a:t>In the training phase extracted features of training dataset are provided as input.</a:t>
            </a:r>
          </a:p>
          <a:p>
            <a:r>
              <a:rPr lang="en-GB" sz="2800" dirty="0"/>
              <a:t>In the validation phase validation dataset is used to evaluate the performance of the trained model.</a:t>
            </a:r>
          </a:p>
          <a:p>
            <a:r>
              <a:rPr lang="en-GB" sz="2800" dirty="0"/>
              <a:t>Finally in testing phase unknown audio signal is passed through the trained network to obtain the corresponding output.</a:t>
            </a:r>
          </a:p>
        </p:txBody>
      </p:sp>
    </p:spTree>
    <p:extLst>
      <p:ext uri="{BB962C8B-B14F-4D97-AF65-F5344CB8AC3E}">
        <p14:creationId xmlns:p14="http://schemas.microsoft.com/office/powerpoint/2010/main" val="1964187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32F7-09CB-4BB7-A2A3-869F1ABCBF61}"/>
              </a:ext>
            </a:extLst>
          </p:cNvPr>
          <p:cNvSpPr>
            <a:spLocks noGrp="1"/>
          </p:cNvSpPr>
          <p:nvPr>
            <p:ph type="title"/>
          </p:nvPr>
        </p:nvSpPr>
        <p:spPr>
          <a:xfrm>
            <a:off x="1484310" y="0"/>
            <a:ext cx="10018713" cy="1262270"/>
          </a:xfrm>
        </p:spPr>
        <p:txBody>
          <a:bodyPr/>
          <a:lstStyle/>
          <a:p>
            <a:r>
              <a:rPr lang="en-GB" dirty="0"/>
              <a:t>Feature Extraction From Sirens:</a:t>
            </a:r>
          </a:p>
        </p:txBody>
      </p:sp>
      <p:sp>
        <p:nvSpPr>
          <p:cNvPr id="3" name="Content Placeholder 2">
            <a:extLst>
              <a:ext uri="{FF2B5EF4-FFF2-40B4-BE49-F238E27FC236}">
                <a16:creationId xmlns:a16="http://schemas.microsoft.com/office/drawing/2014/main" id="{C943F4DC-23D3-43E4-8AE0-718A4844E152}"/>
              </a:ext>
            </a:extLst>
          </p:cNvPr>
          <p:cNvSpPr>
            <a:spLocks noGrp="1"/>
          </p:cNvSpPr>
          <p:nvPr>
            <p:ph idx="1"/>
          </p:nvPr>
        </p:nvSpPr>
        <p:spPr>
          <a:xfrm>
            <a:off x="1484310" y="2031560"/>
            <a:ext cx="10018713" cy="4436828"/>
          </a:xfrm>
          <a:effectLst>
            <a:softEdge rad="31750"/>
          </a:effectLst>
        </p:spPr>
        <p:txBody>
          <a:bodyPr>
            <a:normAutofit/>
          </a:bodyPr>
          <a:lstStyle/>
          <a:p>
            <a:r>
              <a:rPr lang="en-GB" dirty="0"/>
              <a:t>Selection of features is a key issue when designing an effective signal detector.</a:t>
            </a:r>
          </a:p>
          <a:p>
            <a:r>
              <a:rPr lang="en-GB" dirty="0"/>
              <a:t>Each time frame, requires features that comprise the essence of information relevant to classification, are robust to variations in the signal and to noise, and are efficient in terms of computational and space complexity.</a:t>
            </a:r>
          </a:p>
          <a:p>
            <a:r>
              <a:rPr lang="en-GB" dirty="0"/>
              <a:t> To find such features, a large set of features that were previously used for different tasks of audio processing are used. There are 3 categories:</a:t>
            </a:r>
          </a:p>
          <a:p>
            <a:pPr lvl="1">
              <a:buFont typeface="Wingdings" panose="05000000000000000000" pitchFamily="2" charset="2"/>
              <a:buChar char="§"/>
            </a:pPr>
            <a:r>
              <a:rPr lang="en-GB" dirty="0"/>
              <a:t>Time domain features</a:t>
            </a:r>
          </a:p>
          <a:p>
            <a:pPr lvl="1">
              <a:buFont typeface="Wingdings" panose="05000000000000000000" pitchFamily="2" charset="2"/>
              <a:buChar char="§"/>
            </a:pPr>
            <a:r>
              <a:rPr lang="en-GB" dirty="0"/>
              <a:t>Frequency domain features</a:t>
            </a:r>
          </a:p>
          <a:p>
            <a:pPr lvl="1">
              <a:buFont typeface="Wingdings" panose="05000000000000000000" pitchFamily="2" charset="2"/>
              <a:buChar char="§"/>
            </a:pPr>
            <a:r>
              <a:rPr lang="en-GB" dirty="0"/>
              <a:t>Wavelet-based features</a:t>
            </a:r>
          </a:p>
        </p:txBody>
      </p:sp>
    </p:spTree>
    <p:extLst>
      <p:ext uri="{BB962C8B-B14F-4D97-AF65-F5344CB8AC3E}">
        <p14:creationId xmlns:p14="http://schemas.microsoft.com/office/powerpoint/2010/main" val="3443785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D5EF-5C64-49B8-B520-8DBA5D27BBBC}"/>
              </a:ext>
            </a:extLst>
          </p:cNvPr>
          <p:cNvSpPr>
            <a:spLocks noGrp="1"/>
          </p:cNvSpPr>
          <p:nvPr>
            <p:ph type="title"/>
          </p:nvPr>
        </p:nvSpPr>
        <p:spPr>
          <a:xfrm>
            <a:off x="1391984" y="227276"/>
            <a:ext cx="9161716" cy="1752599"/>
          </a:xfrm>
        </p:spPr>
        <p:txBody>
          <a:bodyPr/>
          <a:lstStyle/>
          <a:p>
            <a:r>
              <a:rPr lang="en-GB" dirty="0"/>
              <a:t>Implementation in Python using Raspberry-Pi</a:t>
            </a:r>
          </a:p>
        </p:txBody>
      </p:sp>
      <p:sp>
        <p:nvSpPr>
          <p:cNvPr id="3" name="Content Placeholder 2">
            <a:extLst>
              <a:ext uri="{FF2B5EF4-FFF2-40B4-BE49-F238E27FC236}">
                <a16:creationId xmlns:a16="http://schemas.microsoft.com/office/drawing/2014/main" id="{AC50EB38-D926-45B7-A291-46C3D4A9113E}"/>
              </a:ext>
            </a:extLst>
          </p:cNvPr>
          <p:cNvSpPr>
            <a:spLocks noGrp="1"/>
          </p:cNvSpPr>
          <p:nvPr>
            <p:ph idx="1"/>
          </p:nvPr>
        </p:nvSpPr>
        <p:spPr>
          <a:xfrm>
            <a:off x="1484310" y="1979875"/>
            <a:ext cx="10018713" cy="4544750"/>
          </a:xfrm>
        </p:spPr>
        <p:txBody>
          <a:bodyPr>
            <a:normAutofit/>
          </a:bodyPr>
          <a:lstStyle/>
          <a:p>
            <a:r>
              <a:rPr lang="en-GB" dirty="0"/>
              <a:t>2 separate python programs were implemented:</a:t>
            </a:r>
          </a:p>
          <a:p>
            <a:pPr lvl="1">
              <a:buFont typeface="Wingdings" panose="05000000000000000000" pitchFamily="2" charset="2"/>
              <a:buChar char="§"/>
            </a:pPr>
            <a:r>
              <a:rPr lang="en-GB" dirty="0"/>
              <a:t>  To Train and Evaluate the Neural Network</a:t>
            </a:r>
          </a:p>
          <a:p>
            <a:pPr lvl="1">
              <a:buFont typeface="Wingdings" panose="05000000000000000000" pitchFamily="2" charset="2"/>
              <a:buChar char="§"/>
            </a:pPr>
            <a:r>
              <a:rPr lang="en-GB" dirty="0"/>
              <a:t>  To Execute Real time detection</a:t>
            </a:r>
          </a:p>
          <a:p>
            <a:r>
              <a:rPr lang="en-GB" dirty="0"/>
              <a:t>2 sets of data used for training and evaluation:</a:t>
            </a:r>
          </a:p>
          <a:p>
            <a:pPr lvl="1">
              <a:buFont typeface="Wingdings" panose="05000000000000000000" pitchFamily="2" charset="2"/>
              <a:buChar char="§"/>
            </a:pPr>
            <a:r>
              <a:rPr lang="en-GB" dirty="0"/>
              <a:t> Emergency Sounds</a:t>
            </a:r>
          </a:p>
          <a:p>
            <a:pPr lvl="1">
              <a:buFont typeface="Wingdings" panose="05000000000000000000" pitchFamily="2" charset="2"/>
              <a:buChar char="§"/>
            </a:pPr>
            <a:r>
              <a:rPr lang="en-GB" dirty="0"/>
              <a:t> Non-Emergency Sounds</a:t>
            </a:r>
          </a:p>
          <a:p>
            <a:r>
              <a:rPr lang="en-GB" dirty="0"/>
              <a:t>The dataset is pre recorded for training. 70 % of the dataset used for training &amp; 30 % for evaluation</a:t>
            </a:r>
          </a:p>
          <a:p>
            <a:r>
              <a:rPr lang="en-GB" dirty="0"/>
              <a:t>Threshold values of probability can be set to improve accuracy</a:t>
            </a:r>
          </a:p>
          <a:p>
            <a:pPr>
              <a:buFont typeface="Arial" panose="020B0604020202020204" pitchFamily="34" charset="0"/>
              <a:buChar char="•"/>
            </a:pPr>
            <a:endParaRPr lang="en-GB" dirty="0"/>
          </a:p>
        </p:txBody>
      </p:sp>
      <p:pic>
        <p:nvPicPr>
          <p:cNvPr id="8" name="Content Placeholder 4" descr="A close up of a logo&#10;&#10;Description automatically generated">
            <a:extLst>
              <a:ext uri="{FF2B5EF4-FFF2-40B4-BE49-F238E27FC236}">
                <a16:creationId xmlns:a16="http://schemas.microsoft.com/office/drawing/2014/main" id="{47AC23CD-E58E-44A2-9900-05F3048685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04682" y="501202"/>
            <a:ext cx="1406014" cy="1687590"/>
          </a:xfrm>
          <a:prstGeom prst="rect">
            <a:avLst/>
          </a:prstGeom>
        </p:spPr>
      </p:pic>
    </p:spTree>
    <p:extLst>
      <p:ext uri="{BB962C8B-B14F-4D97-AF65-F5344CB8AC3E}">
        <p14:creationId xmlns:p14="http://schemas.microsoft.com/office/powerpoint/2010/main" val="370550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26FE-3270-45B4-BF70-B99F31C20752}"/>
              </a:ext>
            </a:extLst>
          </p:cNvPr>
          <p:cNvSpPr>
            <a:spLocks noGrp="1"/>
          </p:cNvSpPr>
          <p:nvPr>
            <p:ph type="title"/>
          </p:nvPr>
        </p:nvSpPr>
        <p:spPr>
          <a:xfrm>
            <a:off x="1684336" y="66675"/>
            <a:ext cx="5202239" cy="1752599"/>
          </a:xfrm>
        </p:spPr>
        <p:txBody>
          <a:bodyPr/>
          <a:lstStyle/>
          <a:p>
            <a:r>
              <a:rPr lang="en-GB" dirty="0"/>
              <a:t>Software Simulation:</a:t>
            </a:r>
          </a:p>
        </p:txBody>
      </p:sp>
      <p:pic>
        <p:nvPicPr>
          <p:cNvPr id="7" name="Video_2020-07-06_130031">
            <a:hlinkClick r:id="" action="ppaction://ole?verb=0"/>
            <a:extLst>
              <a:ext uri="{FF2B5EF4-FFF2-40B4-BE49-F238E27FC236}">
                <a16:creationId xmlns:a16="http://schemas.microsoft.com/office/drawing/2014/main" id="{1B38193E-D759-48B3-8A16-893B878A5616}"/>
              </a:ext>
            </a:extLst>
          </p:cNvPr>
          <p:cNvPicPr>
            <a:picLocks noGrp="1" noChangeAspect="1"/>
          </p:cNvPicPr>
          <p:nvPr>
            <p:ph idx="1"/>
            <a:videoFile r:link="rId1"/>
            <p:extLst>
              <p:ext uri="{DAA4B4D4-6D71-4841-9C94-3DE7FCFB9230}">
                <p14:media xmlns:p14="http://schemas.microsoft.com/office/powerpoint/2010/main" r:embed="rId2">
                  <p14:trim st="5837" end="11345"/>
                </p14:media>
              </p:ext>
            </p:extLst>
          </p:nvPr>
        </p:nvPicPr>
        <p:blipFill>
          <a:blip r:embed="rId4"/>
          <a:stretch>
            <a:fillRect/>
          </a:stretch>
        </p:blipFill>
        <p:spPr>
          <a:xfrm>
            <a:off x="2132862" y="1225938"/>
            <a:ext cx="9507425" cy="52824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516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AADF5-3D95-48AC-814C-7A8E1FFBE318}"/>
              </a:ext>
            </a:extLst>
          </p:cNvPr>
          <p:cNvSpPr>
            <a:spLocks noGrp="1"/>
          </p:cNvSpPr>
          <p:nvPr>
            <p:ph type="title"/>
          </p:nvPr>
        </p:nvSpPr>
        <p:spPr>
          <a:xfrm>
            <a:off x="4244068" y="5668427"/>
            <a:ext cx="7535180" cy="770472"/>
          </a:xfrm>
        </p:spPr>
        <p:txBody>
          <a:bodyPr vert="horz" lIns="91440" tIns="45720" rIns="91440" bIns="45720" rtlCol="0" anchor="b">
            <a:normAutofit/>
          </a:bodyPr>
          <a:lstStyle/>
          <a:p>
            <a:pPr algn="r">
              <a:lnSpc>
                <a:spcPct val="90000"/>
              </a:lnSpc>
            </a:pPr>
            <a:r>
              <a:rPr lang="en-US" sz="4800" dirty="0"/>
              <a:t>Result &amp; Observations:</a:t>
            </a:r>
          </a:p>
        </p:txBody>
      </p:sp>
      <p:pic>
        <p:nvPicPr>
          <p:cNvPr id="11" name="Picture 10" descr="A picture containing book, holding, remote, sitting&#10;&#10;Description automatically generated">
            <a:extLst>
              <a:ext uri="{FF2B5EF4-FFF2-40B4-BE49-F238E27FC236}">
                <a16:creationId xmlns:a16="http://schemas.microsoft.com/office/drawing/2014/main" id="{49BCDBC5-E0D6-45FC-A41C-4518965191C1}"/>
              </a:ext>
            </a:extLst>
          </p:cNvPr>
          <p:cNvPicPr>
            <a:picLocks noChangeAspect="1"/>
          </p:cNvPicPr>
          <p:nvPr/>
        </p:nvPicPr>
        <p:blipFill rotWithShape="1">
          <a:blip r:embed="rId3">
            <a:extLst>
              <a:ext uri="{28A0092B-C50C-407E-A947-70E740481C1C}">
                <a14:useLocalDpi xmlns:a14="http://schemas.microsoft.com/office/drawing/2010/main" val="0"/>
              </a:ext>
            </a:extLst>
          </a:blip>
          <a:srcRect l="31662" t="6589" r="19942" b="2"/>
          <a:stretch/>
        </p:blipFill>
        <p:spPr>
          <a:xfrm>
            <a:off x="8601076" y="419101"/>
            <a:ext cx="3514724" cy="4270006"/>
          </a:xfrm>
          <a:prstGeom prst="rect">
            <a:avLst/>
          </a:prstGeom>
        </p:spPr>
      </p:pic>
      <p:pic>
        <p:nvPicPr>
          <p:cNvPr id="9" name="Picture 8">
            <a:extLst>
              <a:ext uri="{FF2B5EF4-FFF2-40B4-BE49-F238E27FC236}">
                <a16:creationId xmlns:a16="http://schemas.microsoft.com/office/drawing/2014/main" id="{9D8A4C91-001D-466C-98AC-334B0245F96A}"/>
              </a:ext>
            </a:extLst>
          </p:cNvPr>
          <p:cNvPicPr>
            <a:picLocks noChangeAspect="1"/>
          </p:cNvPicPr>
          <p:nvPr/>
        </p:nvPicPr>
        <p:blipFill rotWithShape="1">
          <a:blip r:embed="rId4">
            <a:extLst>
              <a:ext uri="{28A0092B-C50C-407E-A947-70E740481C1C}">
                <a14:useLocalDpi xmlns:a14="http://schemas.microsoft.com/office/drawing/2010/main" val="0"/>
              </a:ext>
            </a:extLst>
          </a:blip>
          <a:srcRect l="27656" t="9005" r="20736" b="2264"/>
          <a:stretch/>
        </p:blipFill>
        <p:spPr>
          <a:xfrm>
            <a:off x="4946503" y="419101"/>
            <a:ext cx="3438524" cy="4270006"/>
          </a:xfrm>
          <a:prstGeom prst="rect">
            <a:avLst/>
          </a:prstGeom>
          <a:ln w="53975">
            <a:noFill/>
          </a:ln>
        </p:spPr>
      </p:pic>
      <p:pic>
        <p:nvPicPr>
          <p:cNvPr id="7" name="Picture 6" descr="A circuit board&#10;&#10;Description automatically generated">
            <a:extLst>
              <a:ext uri="{FF2B5EF4-FFF2-40B4-BE49-F238E27FC236}">
                <a16:creationId xmlns:a16="http://schemas.microsoft.com/office/drawing/2014/main" id="{14DDA856-6167-4FA8-B753-47FBE33EC18C}"/>
              </a:ext>
            </a:extLst>
          </p:cNvPr>
          <p:cNvPicPr>
            <a:picLocks noChangeAspect="1"/>
          </p:cNvPicPr>
          <p:nvPr/>
        </p:nvPicPr>
        <p:blipFill rotWithShape="1">
          <a:blip r:embed="rId5">
            <a:extLst>
              <a:ext uri="{28A0092B-C50C-407E-A947-70E740481C1C}">
                <a14:useLocalDpi xmlns:a14="http://schemas.microsoft.com/office/drawing/2010/main" val="0"/>
              </a:ext>
            </a:extLst>
          </a:blip>
          <a:srcRect l="16495" t="9005" r="25416" b="4679"/>
          <a:stretch/>
        </p:blipFill>
        <p:spPr>
          <a:xfrm>
            <a:off x="1496940" y="419101"/>
            <a:ext cx="3233515" cy="4270006"/>
          </a:xfrm>
          <a:prstGeom prst="rect">
            <a:avLst/>
          </a:prstGeom>
          <a:ln w="53975">
            <a:noFill/>
          </a:ln>
        </p:spPr>
      </p:pic>
    </p:spTree>
    <p:extLst>
      <p:ext uri="{BB962C8B-B14F-4D97-AF65-F5344CB8AC3E}">
        <p14:creationId xmlns:p14="http://schemas.microsoft.com/office/powerpoint/2010/main" val="399552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26FE-3270-45B4-BF70-B99F31C20752}"/>
              </a:ext>
            </a:extLst>
          </p:cNvPr>
          <p:cNvSpPr>
            <a:spLocks noGrp="1"/>
          </p:cNvSpPr>
          <p:nvPr>
            <p:ph type="title"/>
          </p:nvPr>
        </p:nvSpPr>
        <p:spPr>
          <a:xfrm>
            <a:off x="1684336" y="66675"/>
            <a:ext cx="5202239" cy="1752599"/>
          </a:xfrm>
        </p:spPr>
        <p:txBody>
          <a:bodyPr/>
          <a:lstStyle/>
          <a:p>
            <a:r>
              <a:rPr lang="en-GB" dirty="0"/>
              <a:t>Video Demonstration:</a:t>
            </a:r>
          </a:p>
        </p:txBody>
      </p:sp>
      <p:sp>
        <p:nvSpPr>
          <p:cNvPr id="7" name="Content Placeholder 6">
            <a:extLst>
              <a:ext uri="{FF2B5EF4-FFF2-40B4-BE49-F238E27FC236}">
                <a16:creationId xmlns:a16="http://schemas.microsoft.com/office/drawing/2014/main" id="{63665CCA-FC6D-4C47-AD00-774B184E9CFF}"/>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33129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220C-CEA1-4BF8-A180-6DC21252DCD5}"/>
              </a:ext>
            </a:extLst>
          </p:cNvPr>
          <p:cNvSpPr>
            <a:spLocks noGrp="1"/>
          </p:cNvSpPr>
          <p:nvPr>
            <p:ph type="title"/>
          </p:nvPr>
        </p:nvSpPr>
        <p:spPr/>
        <p:txBody>
          <a:bodyPr/>
          <a:lstStyle/>
          <a:p>
            <a:r>
              <a:rPr lang="en-GB" dirty="0"/>
              <a:t>Advantages:</a:t>
            </a:r>
          </a:p>
        </p:txBody>
      </p:sp>
      <p:sp>
        <p:nvSpPr>
          <p:cNvPr id="3" name="Content Placeholder 2">
            <a:extLst>
              <a:ext uri="{FF2B5EF4-FFF2-40B4-BE49-F238E27FC236}">
                <a16:creationId xmlns:a16="http://schemas.microsoft.com/office/drawing/2014/main" id="{158EB7A7-3375-4EB3-8796-42E589BCC282}"/>
              </a:ext>
            </a:extLst>
          </p:cNvPr>
          <p:cNvSpPr>
            <a:spLocks noGrp="1"/>
          </p:cNvSpPr>
          <p:nvPr>
            <p:ph idx="1"/>
          </p:nvPr>
        </p:nvSpPr>
        <p:spPr/>
        <p:txBody>
          <a:bodyPr/>
          <a:lstStyle/>
          <a:p>
            <a:r>
              <a:rPr lang="en-GB" dirty="0"/>
              <a:t>High Accuracy (</a:t>
            </a:r>
            <a:r>
              <a:rPr lang="it-IT" dirty="0">
                <a:latin typeface="Cambria Math" panose="02040503050406030204" pitchFamily="18" charset="0"/>
                <a:ea typeface="Cambria Math" panose="02040503050406030204" pitchFamily="18" charset="0"/>
                <a:cs typeface="Arial" panose="020B0604020202020204" pitchFamily="34" charset="0"/>
              </a:rPr>
              <a:t>98</a:t>
            </a:r>
            <a:r>
              <a:rPr lang="it-IT" dirty="0">
                <a:cs typeface="Arial" panose="020B0604020202020204" pitchFamily="34" charset="0"/>
              </a:rPr>
              <a:t>% per 100 ms audio frame</a:t>
            </a:r>
            <a:r>
              <a:rPr lang="it-IT" dirty="0"/>
              <a:t>)</a:t>
            </a:r>
            <a:endParaRPr lang="en-GB" dirty="0"/>
          </a:p>
          <a:p>
            <a:r>
              <a:rPr lang="en-GB" dirty="0"/>
              <a:t>Robustness to noise &amp; low amplitude signals</a:t>
            </a:r>
          </a:p>
          <a:p>
            <a:r>
              <a:rPr lang="en-GB" dirty="0"/>
              <a:t>Large Flexibility in training data; Can be used for various sirens;</a:t>
            </a:r>
          </a:p>
          <a:p>
            <a:r>
              <a:rPr lang="en-GB" dirty="0"/>
              <a:t>Not affected by Doppler Effect.</a:t>
            </a:r>
          </a:p>
          <a:p>
            <a:r>
              <a:rPr lang="en-GB" dirty="0"/>
              <a:t>Very low time delay (500 ms)</a:t>
            </a:r>
          </a:p>
        </p:txBody>
      </p:sp>
    </p:spTree>
    <p:extLst>
      <p:ext uri="{BB962C8B-B14F-4D97-AF65-F5344CB8AC3E}">
        <p14:creationId xmlns:p14="http://schemas.microsoft.com/office/powerpoint/2010/main" val="4047263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5C07-F648-487D-A329-A0AD41189863}"/>
              </a:ext>
            </a:extLst>
          </p:cNvPr>
          <p:cNvSpPr>
            <a:spLocks noGrp="1"/>
          </p:cNvSpPr>
          <p:nvPr>
            <p:ph type="title"/>
          </p:nvPr>
        </p:nvSpPr>
        <p:spPr>
          <a:xfrm>
            <a:off x="1484309" y="190500"/>
            <a:ext cx="10018713" cy="1752599"/>
          </a:xfrm>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99D5F1B8-B313-461F-9D31-E965BAABC376}"/>
              </a:ext>
            </a:extLst>
          </p:cNvPr>
          <p:cNvSpPr>
            <a:spLocks noGrp="1"/>
          </p:cNvSpPr>
          <p:nvPr>
            <p:ph idx="1"/>
          </p:nvPr>
        </p:nvSpPr>
        <p:spPr>
          <a:xfrm>
            <a:off x="1484309" y="2373086"/>
            <a:ext cx="10018713" cy="3614057"/>
          </a:xfrm>
        </p:spPr>
        <p:txBody>
          <a:bodyPr>
            <a:normAutofit/>
          </a:bodyPr>
          <a:lstStyle/>
          <a:p>
            <a:r>
              <a:rPr lang="en-IN" sz="2800" dirty="0"/>
              <a:t>Implementation on a 4-Way Traffic junction and an IOT-based Inter-Junction Communication Network</a:t>
            </a:r>
          </a:p>
        </p:txBody>
      </p:sp>
    </p:spTree>
    <p:extLst>
      <p:ext uri="{BB962C8B-B14F-4D97-AF65-F5344CB8AC3E}">
        <p14:creationId xmlns:p14="http://schemas.microsoft.com/office/powerpoint/2010/main" val="42040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581" y="228600"/>
            <a:ext cx="10018713" cy="1752599"/>
          </a:xfrm>
        </p:spPr>
        <p:txBody>
          <a:bodyPr/>
          <a:lstStyle/>
          <a:p>
            <a:r>
              <a:rPr lang="en-US" dirty="0"/>
              <a:t>Work Division:</a:t>
            </a:r>
          </a:p>
        </p:txBody>
      </p:sp>
      <p:sp>
        <p:nvSpPr>
          <p:cNvPr id="3" name="Content Placeholder 2"/>
          <p:cNvSpPr>
            <a:spLocks noGrp="1"/>
          </p:cNvSpPr>
          <p:nvPr>
            <p:ph idx="1"/>
          </p:nvPr>
        </p:nvSpPr>
        <p:spPr>
          <a:xfrm>
            <a:off x="1549624" y="1680754"/>
            <a:ext cx="10018713" cy="4458789"/>
          </a:xfrm>
        </p:spPr>
        <p:txBody>
          <a:bodyPr/>
          <a:lstStyle/>
          <a:p>
            <a:endParaRPr lang="en-US" dirty="0"/>
          </a:p>
          <a:p>
            <a:endParaRPr lang="en-US" dirty="0"/>
          </a:p>
        </p:txBody>
      </p:sp>
      <p:graphicFrame>
        <p:nvGraphicFramePr>
          <p:cNvPr id="4" name="Table 4">
            <a:extLst>
              <a:ext uri="{FF2B5EF4-FFF2-40B4-BE49-F238E27FC236}">
                <a16:creationId xmlns:a16="http://schemas.microsoft.com/office/drawing/2014/main" id="{C891C972-6707-4138-B03E-A0EE385E1A76}"/>
              </a:ext>
            </a:extLst>
          </p:cNvPr>
          <p:cNvGraphicFramePr>
            <a:graphicFrameLocks noGrp="1"/>
          </p:cNvGraphicFramePr>
          <p:nvPr>
            <p:extLst>
              <p:ext uri="{D42A27DB-BD31-4B8C-83A1-F6EECF244321}">
                <p14:modId xmlns:p14="http://schemas.microsoft.com/office/powerpoint/2010/main" val="279075580"/>
              </p:ext>
            </p:extLst>
          </p:nvPr>
        </p:nvGraphicFramePr>
        <p:xfrm>
          <a:off x="2035629" y="2162990"/>
          <a:ext cx="6580503" cy="3494316"/>
        </p:xfrm>
        <a:graphic>
          <a:graphicData uri="http://schemas.openxmlformats.org/drawingml/2006/table">
            <a:tbl>
              <a:tblPr bandRow="1">
                <a:tableStyleId>{5C22544A-7EE6-4342-B048-85BDC9FD1C3A}</a:tableStyleId>
              </a:tblPr>
              <a:tblGrid>
                <a:gridCol w="3254165">
                  <a:extLst>
                    <a:ext uri="{9D8B030D-6E8A-4147-A177-3AD203B41FA5}">
                      <a16:colId xmlns:a16="http://schemas.microsoft.com/office/drawing/2014/main" val="1706643763"/>
                    </a:ext>
                  </a:extLst>
                </a:gridCol>
                <a:gridCol w="3326338">
                  <a:extLst>
                    <a:ext uri="{9D8B030D-6E8A-4147-A177-3AD203B41FA5}">
                      <a16:colId xmlns:a16="http://schemas.microsoft.com/office/drawing/2014/main" val="4294320096"/>
                    </a:ext>
                  </a:extLst>
                </a:gridCol>
              </a:tblGrid>
              <a:tr h="784005">
                <a:tc>
                  <a:txBody>
                    <a:bodyPr/>
                    <a:lstStyle/>
                    <a:p>
                      <a:r>
                        <a:rPr lang="en-GB" sz="2400" dirty="0"/>
                        <a:t>A N Mohammed Shinas</a:t>
                      </a:r>
                    </a:p>
                  </a:txBody>
                  <a:tcPr/>
                </a:tc>
                <a:tc>
                  <a:txBody>
                    <a:bodyPr/>
                    <a:lstStyle/>
                    <a:p>
                      <a:r>
                        <a:rPr lang="en-GB" dirty="0"/>
                        <a:t>Traffic Light System Setup and Control</a:t>
                      </a:r>
                    </a:p>
                  </a:txBody>
                  <a:tcPr/>
                </a:tc>
                <a:extLst>
                  <a:ext uri="{0D108BD9-81ED-4DB2-BD59-A6C34878D82A}">
                    <a16:rowId xmlns:a16="http://schemas.microsoft.com/office/drawing/2014/main" val="1299753674"/>
                  </a:ext>
                </a:extLst>
              </a:tr>
              <a:tr h="801429">
                <a:tc>
                  <a:txBody>
                    <a:bodyPr/>
                    <a:lstStyle/>
                    <a:p>
                      <a:r>
                        <a:rPr lang="en-GB" sz="2400" dirty="0"/>
                        <a:t>Naveen M R</a:t>
                      </a:r>
                    </a:p>
                  </a:txBody>
                  <a:tcPr/>
                </a:tc>
                <a:tc>
                  <a:txBody>
                    <a:bodyPr/>
                    <a:lstStyle/>
                    <a:p>
                      <a:r>
                        <a:rPr lang="en-GB" dirty="0"/>
                        <a:t>Training &amp; Testing of Artificial Neural Network</a:t>
                      </a:r>
                    </a:p>
                  </a:txBody>
                  <a:tcPr/>
                </a:tc>
                <a:extLst>
                  <a:ext uri="{0D108BD9-81ED-4DB2-BD59-A6C34878D82A}">
                    <a16:rowId xmlns:a16="http://schemas.microsoft.com/office/drawing/2014/main" val="4088819525"/>
                  </a:ext>
                </a:extLst>
              </a:tr>
              <a:tr h="954441">
                <a:tc>
                  <a:txBody>
                    <a:bodyPr/>
                    <a:lstStyle/>
                    <a:p>
                      <a:r>
                        <a:rPr lang="en-GB" sz="2400" dirty="0"/>
                        <a:t>Navin Shaju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Microphone &amp; Wi-Fi Module Setup and Control</a:t>
                      </a:r>
                    </a:p>
                    <a:p>
                      <a:endParaRPr lang="en-GB" dirty="0"/>
                    </a:p>
                  </a:txBody>
                  <a:tcPr/>
                </a:tc>
                <a:extLst>
                  <a:ext uri="{0D108BD9-81ED-4DB2-BD59-A6C34878D82A}">
                    <a16:rowId xmlns:a16="http://schemas.microsoft.com/office/drawing/2014/main" val="2831579590"/>
                  </a:ext>
                </a:extLst>
              </a:tr>
              <a:tr h="954441">
                <a:tc>
                  <a:txBody>
                    <a:bodyPr/>
                    <a:lstStyle/>
                    <a:p>
                      <a:r>
                        <a:rPr lang="en-GB" sz="2400" dirty="0"/>
                        <a:t>Jeffin George Johnson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Raspberry Pi 4 Computer Setup and Control</a:t>
                      </a:r>
                    </a:p>
                    <a:p>
                      <a:endParaRPr lang="en-GB" dirty="0"/>
                    </a:p>
                  </a:txBody>
                  <a:tcPr/>
                </a:tc>
                <a:extLst>
                  <a:ext uri="{0D108BD9-81ED-4DB2-BD59-A6C34878D82A}">
                    <a16:rowId xmlns:a16="http://schemas.microsoft.com/office/drawing/2014/main" val="2884459373"/>
                  </a:ext>
                </a:extLst>
              </a:tr>
            </a:tbl>
          </a:graphicData>
        </a:graphic>
      </p:graphicFrame>
    </p:spTree>
    <p:extLst>
      <p:ext uri="{BB962C8B-B14F-4D97-AF65-F5344CB8AC3E}">
        <p14:creationId xmlns:p14="http://schemas.microsoft.com/office/powerpoint/2010/main" val="1130344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F8138-2B0B-486D-9E00-0080058D8D96}"/>
              </a:ext>
            </a:extLst>
          </p:cNvPr>
          <p:cNvSpPr>
            <a:spLocks noGrp="1"/>
          </p:cNvSpPr>
          <p:nvPr>
            <p:ph type="title"/>
          </p:nvPr>
        </p:nvSpPr>
        <p:spPr>
          <a:xfrm>
            <a:off x="963560" y="685800"/>
            <a:ext cx="3529781" cy="5105400"/>
          </a:xfrm>
        </p:spPr>
        <p:txBody>
          <a:bodyPr>
            <a:normAutofit/>
          </a:bodyPr>
          <a:lstStyle/>
          <a:p>
            <a:r>
              <a:rPr lang="en-US" sz="5400" dirty="0">
                <a:solidFill>
                  <a:schemeClr val="tx1">
                    <a:lumMod val="85000"/>
                    <a:lumOff val="15000"/>
                  </a:schemeClr>
                </a:solidFill>
              </a:rPr>
              <a:t>Objectives:</a:t>
            </a:r>
          </a:p>
        </p:txBody>
      </p:sp>
      <p:graphicFrame>
        <p:nvGraphicFramePr>
          <p:cNvPr id="18" name="Content Placeholder 2">
            <a:extLst>
              <a:ext uri="{FF2B5EF4-FFF2-40B4-BE49-F238E27FC236}">
                <a16:creationId xmlns:a16="http://schemas.microsoft.com/office/drawing/2014/main" id="{4D4A576C-5F91-46D7-B8A5-7E5545ACB9BA}"/>
              </a:ext>
            </a:extLst>
          </p:cNvPr>
          <p:cNvGraphicFramePr>
            <a:graphicFrameLocks noGrp="1"/>
          </p:cNvGraphicFramePr>
          <p:nvPr>
            <p:ph idx="1"/>
            <p:extLst>
              <p:ext uri="{D42A27DB-BD31-4B8C-83A1-F6EECF244321}">
                <p14:modId xmlns:p14="http://schemas.microsoft.com/office/powerpoint/2010/main" val="2024880245"/>
              </p:ext>
            </p:extLst>
          </p:nvPr>
        </p:nvGraphicFramePr>
        <p:xfrm>
          <a:off x="5039596" y="8763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10259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08857"/>
            <a:ext cx="10018713" cy="1752599"/>
          </a:xfrm>
        </p:spPr>
        <p:txBody>
          <a:bodyPr/>
          <a:lstStyle/>
          <a:p>
            <a:r>
              <a:rPr lang="en-US" dirty="0"/>
              <a:t>References:</a:t>
            </a:r>
          </a:p>
        </p:txBody>
      </p:sp>
      <p:sp>
        <p:nvSpPr>
          <p:cNvPr id="3" name="Content Placeholder 2"/>
          <p:cNvSpPr>
            <a:spLocks noGrp="1"/>
          </p:cNvSpPr>
          <p:nvPr>
            <p:ph idx="1"/>
          </p:nvPr>
        </p:nvSpPr>
        <p:spPr>
          <a:xfrm>
            <a:off x="1484310" y="1429306"/>
            <a:ext cx="10018713" cy="5319838"/>
          </a:xfrm>
        </p:spPr>
        <p:txBody>
          <a:bodyPr>
            <a:normAutofit lnSpcReduction="10000"/>
          </a:bodyPr>
          <a:lstStyle/>
          <a:p>
            <a:endParaRPr lang="en-GB" sz="2000" dirty="0"/>
          </a:p>
          <a:p>
            <a:endParaRPr lang="en-GB" sz="2000" dirty="0"/>
          </a:p>
          <a:p>
            <a:r>
              <a:rPr lang="en-GB" sz="2000" dirty="0"/>
              <a:t>Dean Carmel, Ariel Yeshurun, Yair Moshe Signal and Andrew and Erna Viterbi; </a:t>
            </a:r>
            <a:r>
              <a:rPr lang="en-GB" sz="2000" b="1" i="1" dirty="0"/>
              <a:t>“Detection of Alarm Sounds in Noisy Environments”;</a:t>
            </a:r>
            <a:r>
              <a:rPr lang="en-GB" sz="2000" b="1" dirty="0"/>
              <a:t> </a:t>
            </a:r>
            <a:r>
              <a:rPr lang="en-GB" sz="2000" dirty="0"/>
              <a:t>Image Processing Laboratory (SIPL) Faculty of Electrical Engineering, Technion – Israel Institute of Technology; </a:t>
            </a:r>
            <a:r>
              <a:rPr lang="en-GB" sz="2000" b="1" dirty="0"/>
              <a:t>IEEE</a:t>
            </a:r>
            <a:r>
              <a:rPr lang="en-GB" sz="2000" dirty="0"/>
              <a:t>-</a:t>
            </a:r>
            <a:r>
              <a:rPr lang="en-GB" sz="2000" b="1" dirty="0"/>
              <a:t>2017 - </a:t>
            </a:r>
            <a:r>
              <a:rPr lang="en-GB" sz="2000" dirty="0"/>
              <a:t>25th European Signal Processing Conference (EUSIPCO);</a:t>
            </a:r>
            <a:endParaRPr lang="en-US" sz="2000" i="1" dirty="0"/>
          </a:p>
          <a:p>
            <a:endParaRPr lang="en-GB" sz="2000" dirty="0"/>
          </a:p>
          <a:p>
            <a:r>
              <a:rPr lang="en-GB" sz="2000" dirty="0"/>
              <a:t>Van-</a:t>
            </a:r>
            <a:r>
              <a:rPr lang="en-GB" sz="2000" dirty="0" err="1"/>
              <a:t>Thuan</a:t>
            </a:r>
            <a:r>
              <a:rPr lang="en-GB" sz="2000" dirty="0"/>
              <a:t> Tran, Yu-Cheng Yan, Wei-ho Tsai ; </a:t>
            </a:r>
            <a:r>
              <a:rPr lang="en-GB" sz="2000" b="1" i="1" dirty="0"/>
              <a:t>“Detection Of Ambulance And Fire Truck Siren Sounds Using Neural Networks”; </a:t>
            </a:r>
            <a:r>
              <a:rPr lang="en-GB" sz="2000" dirty="0"/>
              <a:t>Department of Electronic Engineering, National Taipei University of Technology, Taiwan; Proceedings of 51st Research World International Conference, Hanoi, Vietnam, </a:t>
            </a:r>
            <a:r>
              <a:rPr lang="en-GB" sz="2000" b="1" dirty="0"/>
              <a:t>26th -27th July 2018;</a:t>
            </a:r>
          </a:p>
          <a:p>
            <a:endParaRPr lang="en-GB" sz="2000" dirty="0"/>
          </a:p>
          <a:p>
            <a:r>
              <a:rPr lang="en-GB" sz="2000" dirty="0"/>
              <a:t>Takuya Miyazakia , Yuhki Kitazonoa , Manabu Shimakawab; </a:t>
            </a:r>
            <a:r>
              <a:rPr lang="en-GB" sz="2000" i="1" dirty="0"/>
              <a:t>“</a:t>
            </a:r>
            <a:r>
              <a:rPr lang="en-GB" sz="2000" b="1" i="1" dirty="0"/>
              <a:t>Ambulance Siren Detector using FFT on dsPIC”</a:t>
            </a:r>
            <a:r>
              <a:rPr lang="en-GB" sz="2000" i="1" dirty="0"/>
              <a:t>;</a:t>
            </a:r>
            <a:r>
              <a:rPr lang="en-GB" sz="2000" dirty="0"/>
              <a:t> Proceedings of the 1st </a:t>
            </a:r>
            <a:r>
              <a:rPr lang="en-GB" sz="2000" b="1" dirty="0"/>
              <a:t>IEEE/IIAE </a:t>
            </a:r>
            <a:r>
              <a:rPr lang="en-GB" sz="2000" dirty="0"/>
              <a:t>International Conference on Intelligent Systems and Image Processing </a:t>
            </a:r>
            <a:r>
              <a:rPr lang="en-GB" sz="2000" b="1" dirty="0"/>
              <a:t>2013;</a:t>
            </a:r>
            <a:endParaRPr lang="en-GB" sz="2000" dirty="0"/>
          </a:p>
          <a:p>
            <a:pPr marL="0" indent="0">
              <a:buNone/>
            </a:pPr>
            <a:endParaRPr lang="en-GB" sz="2000" b="1" i="1" dirty="0"/>
          </a:p>
          <a:p>
            <a:endParaRPr lang="en-US" dirty="0"/>
          </a:p>
        </p:txBody>
      </p:sp>
    </p:spTree>
    <p:extLst>
      <p:ext uri="{BB962C8B-B14F-4D97-AF65-F5344CB8AC3E}">
        <p14:creationId xmlns:p14="http://schemas.microsoft.com/office/powerpoint/2010/main" val="2323605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61A4F-155D-4FF5-A40D-284F76A865AA}"/>
              </a:ext>
            </a:extLst>
          </p:cNvPr>
          <p:cNvSpPr>
            <a:spLocks noGrp="1"/>
          </p:cNvSpPr>
          <p:nvPr>
            <p:ph idx="1"/>
          </p:nvPr>
        </p:nvSpPr>
        <p:spPr>
          <a:xfrm>
            <a:off x="1474785" y="1638300"/>
            <a:ext cx="10018713" cy="4860154"/>
          </a:xfrm>
        </p:spPr>
        <p:txBody>
          <a:bodyPr>
            <a:normAutofit/>
          </a:bodyPr>
          <a:lstStyle/>
          <a:p>
            <a:r>
              <a:rPr lang="en-US" sz="2000" dirty="0"/>
              <a:t>Kadar Muhammad Masum, A., Kalim Amzad Chy, M., Rahman, I., Nazim Uddin, M., &amp; Islam Azam, K. (2018). </a:t>
            </a:r>
            <a:r>
              <a:rPr lang="en-US" sz="2000" b="1" i="1" dirty="0"/>
              <a:t>An Internet of Things (IoT) based Smart Traffic Management System: A Context of Bangladesh</a:t>
            </a:r>
            <a:r>
              <a:rPr lang="en-US" sz="2000" i="1" dirty="0"/>
              <a:t>. </a:t>
            </a:r>
            <a:r>
              <a:rPr lang="en-US" sz="2000" b="1" dirty="0"/>
              <a:t>2018 </a:t>
            </a:r>
            <a:r>
              <a:rPr lang="en-US" sz="2000" dirty="0"/>
              <a:t>International Conference on Innovations in Science, Engineering and Technology (ICISET).</a:t>
            </a:r>
          </a:p>
          <a:p>
            <a:pPr marL="0" indent="0">
              <a:buNone/>
            </a:pPr>
            <a:endParaRPr lang="en-GB" sz="2000" dirty="0"/>
          </a:p>
          <a:p>
            <a:r>
              <a:rPr lang="en-GB" sz="2000" dirty="0"/>
              <a:t>Rohini Priya P., Anju Joy J., Sumathy G</a:t>
            </a:r>
            <a:r>
              <a:rPr lang="en-GB" sz="2000" b="1" i="1" dirty="0"/>
              <a:t>; “ Traffic light pre-emption control system for Emergency vehicles.”</a:t>
            </a:r>
            <a:r>
              <a:rPr lang="en-GB" sz="2000" dirty="0"/>
              <a:t>; SSRG Int. J. Electron. Commun. Eng. </a:t>
            </a:r>
            <a:r>
              <a:rPr lang="en-GB" sz="2000" b="1" dirty="0"/>
              <a:t>2015</a:t>
            </a:r>
            <a:r>
              <a:rPr lang="en-GB" sz="2000" dirty="0"/>
              <a:t>; 2:21–25.</a:t>
            </a:r>
          </a:p>
          <a:p>
            <a:endParaRPr lang="en-GB" sz="2000" dirty="0"/>
          </a:p>
          <a:p>
            <a:r>
              <a:rPr lang="en-US" sz="2000" dirty="0"/>
              <a:t>Sandhya, K. S., &amp; Karthikeyan, B. (2017). </a:t>
            </a:r>
            <a:r>
              <a:rPr lang="en-US" sz="2000" b="1" i="1" dirty="0"/>
              <a:t>”Automatic traffic diversion system using traffic signals.” </a:t>
            </a:r>
            <a:r>
              <a:rPr lang="en-US" sz="2000" b="1" dirty="0"/>
              <a:t>2017</a:t>
            </a:r>
            <a:r>
              <a:rPr lang="en-US" sz="2000" b="1" i="1" dirty="0"/>
              <a:t> </a:t>
            </a:r>
            <a:r>
              <a:rPr lang="en-US" sz="2000" dirty="0"/>
              <a:t>International Conference on Nextgen Electronic Technologies: Silicon to Software (ICNETS2).</a:t>
            </a:r>
          </a:p>
          <a:p>
            <a:endParaRPr lang="en-GB" dirty="0"/>
          </a:p>
          <a:p>
            <a:endParaRPr lang="en-GB" dirty="0"/>
          </a:p>
          <a:p>
            <a:endParaRPr lang="en-GB" dirty="0"/>
          </a:p>
        </p:txBody>
      </p:sp>
    </p:spTree>
    <p:extLst>
      <p:ext uri="{BB962C8B-B14F-4D97-AF65-F5344CB8AC3E}">
        <p14:creationId xmlns:p14="http://schemas.microsoft.com/office/powerpoint/2010/main" val="2874436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9"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0"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1"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2"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3"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4"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6" name="Rectangle 35">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64E9BCF-1B67-4514-808C-A5DCBDEB4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0" name="Group 39">
            <a:extLst>
              <a:ext uri="{FF2B5EF4-FFF2-40B4-BE49-F238E27FC236}">
                <a16:creationId xmlns:a16="http://schemas.microsoft.com/office/drawing/2014/main" id="{32238778-9D1D-45F4-BB78-76F208A224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41"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2"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3" name="Freeform 8">
              <a:extLst>
                <a:ext uri="{FF2B5EF4-FFF2-40B4-BE49-F238E27FC236}">
                  <a16:creationId xmlns:a16="http://schemas.microsoft.com/office/drawing/2014/main" id="{42D5E996-541D-42BA-8B22-F7E96752C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4" name="Freeform 9">
              <a:extLst>
                <a:ext uri="{FF2B5EF4-FFF2-40B4-BE49-F238E27FC236}">
                  <a16:creationId xmlns:a16="http://schemas.microsoft.com/office/drawing/2014/main" id="{6BDB86F1-7C07-4D49-B9C9-7837A1FB2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5"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A9F3AA02-C861-444A-9178-0BD3D3CE1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662F3E67-21EF-472C-820F-A8F6899C834F}"/>
              </a:ext>
            </a:extLst>
          </p:cNvPr>
          <p:cNvSpPr>
            <a:spLocks noGrp="1"/>
          </p:cNvSpPr>
          <p:nvPr>
            <p:ph type="title"/>
          </p:nvPr>
        </p:nvSpPr>
        <p:spPr>
          <a:xfrm>
            <a:off x="6036206" y="1434280"/>
            <a:ext cx="5166782" cy="3842570"/>
          </a:xfrm>
        </p:spPr>
        <p:txBody>
          <a:bodyPr vert="horz" lIns="91440" tIns="45720" rIns="91440" bIns="45720" rtlCol="0" anchor="ctr">
            <a:normAutofit/>
          </a:bodyPr>
          <a:lstStyle/>
          <a:p>
            <a:pPr algn="l"/>
            <a:r>
              <a:rPr lang="en-US" sz="9600" dirty="0">
                <a:latin typeface="Edwardian Script ITC" panose="030303020407070D0804" pitchFamily="66" charset="0"/>
              </a:rPr>
              <a:t>The End</a:t>
            </a:r>
          </a:p>
        </p:txBody>
      </p:sp>
    </p:spTree>
    <p:extLst>
      <p:ext uri="{BB962C8B-B14F-4D97-AF65-F5344CB8AC3E}">
        <p14:creationId xmlns:p14="http://schemas.microsoft.com/office/powerpoint/2010/main" val="590635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952891-428B-4C5D-A262-F1C538699711}"/>
              </a:ext>
            </a:extLst>
          </p:cNvPr>
          <p:cNvPicPr>
            <a:picLocks noChangeAspect="1"/>
          </p:cNvPicPr>
          <p:nvPr/>
        </p:nvPicPr>
        <p:blipFill rotWithShape="1">
          <a:blip r:embed="rId2">
            <a:alphaModFix amt="40000"/>
          </a:blip>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A6521842-F617-4FA0-A17D-894C11463DF9}"/>
              </a:ext>
            </a:extLst>
          </p:cNvPr>
          <p:cNvSpPr>
            <a:spLocks noGrp="1"/>
          </p:cNvSpPr>
          <p:nvPr>
            <p:ph type="title"/>
          </p:nvPr>
        </p:nvSpPr>
        <p:spPr>
          <a:xfrm>
            <a:off x="5069149" y="1380068"/>
            <a:ext cx="6433873" cy="2616199"/>
          </a:xfrm>
        </p:spPr>
        <p:txBody>
          <a:bodyPr vert="horz" lIns="91440" tIns="45720" rIns="91440" bIns="45720" rtlCol="0" anchor="b">
            <a:normAutofit/>
          </a:bodyPr>
          <a:lstStyle/>
          <a:p>
            <a:r>
              <a:rPr lang="en-US" sz="6000" dirty="0">
                <a:solidFill>
                  <a:schemeClr val="accent2">
                    <a:lumMod val="60000"/>
                    <a:lumOff val="40000"/>
                  </a:schemeClr>
                </a:solidFill>
              </a:rPr>
              <a:t>Appendix – </a:t>
            </a:r>
            <a:br>
              <a:rPr lang="en-US" sz="6000" dirty="0">
                <a:solidFill>
                  <a:schemeClr val="accent2">
                    <a:lumMod val="60000"/>
                    <a:lumOff val="40000"/>
                  </a:schemeClr>
                </a:solidFill>
              </a:rPr>
            </a:br>
            <a:r>
              <a:rPr kumimoji="0" lang="en-US" sz="6000" b="0" i="0" u="none" strike="noStrike" spc="0" normalizeH="0" baseline="0" noProof="0" dirty="0">
                <a:solidFill>
                  <a:schemeClr val="accent2">
                    <a:lumMod val="60000"/>
                    <a:lumOff val="40000"/>
                  </a:schemeClr>
                </a:solidFill>
                <a:uLnTx/>
                <a:uFillTx/>
              </a:rPr>
              <a:t>Python Code </a:t>
            </a:r>
            <a:endParaRPr lang="en-US" sz="6000" dirty="0">
              <a:solidFill>
                <a:schemeClr val="accent2">
                  <a:lumMod val="60000"/>
                  <a:lumOff val="40000"/>
                </a:schemeClr>
              </a:solidFill>
            </a:endParaRPr>
          </a:p>
        </p:txBody>
      </p:sp>
    </p:spTree>
    <p:extLst>
      <p:ext uri="{BB962C8B-B14F-4D97-AF65-F5344CB8AC3E}">
        <p14:creationId xmlns:p14="http://schemas.microsoft.com/office/powerpoint/2010/main" val="64555342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5D52EC-A642-4FE5-B981-DFBBE1DA60EC}"/>
              </a:ext>
            </a:extLst>
          </p:cNvPr>
          <p:cNvSpPr>
            <a:spLocks noGrp="1"/>
          </p:cNvSpPr>
          <p:nvPr>
            <p:ph idx="1"/>
          </p:nvPr>
        </p:nvSpPr>
        <p:spPr>
          <a:xfrm>
            <a:off x="1571348" y="0"/>
            <a:ext cx="10620652" cy="6857999"/>
          </a:xfrm>
          <a:solidFill>
            <a:schemeClr val="accent1">
              <a:lumMod val="40000"/>
              <a:lumOff val="60000"/>
            </a:schemeClr>
          </a:solidFill>
        </p:spPr>
        <p:txBody>
          <a:bodyPr numCol="2">
            <a:normAutofit fontScale="25000" lnSpcReduction="20000"/>
          </a:bodyPr>
          <a:lstStyle/>
          <a:p>
            <a:pPr marL="0" indent="0">
              <a:lnSpc>
                <a:spcPct val="120000"/>
              </a:lnSpc>
              <a:buNone/>
            </a:pPr>
            <a:r>
              <a:rPr lang="en-GB" sz="4400" b="1" dirty="0"/>
              <a:t># Import the libraries</a:t>
            </a:r>
          </a:p>
          <a:p>
            <a:pPr marL="0" indent="0">
              <a:lnSpc>
                <a:spcPct val="120000"/>
              </a:lnSpc>
              <a:buNone/>
            </a:pPr>
            <a:r>
              <a:rPr lang="en-GB" sz="4400" b="1" dirty="0"/>
              <a:t># Python's in-built modules</a:t>
            </a:r>
          </a:p>
          <a:p>
            <a:pPr marL="0" indent="0">
              <a:lnSpc>
                <a:spcPct val="120000"/>
              </a:lnSpc>
              <a:buNone/>
            </a:pPr>
            <a:r>
              <a:rPr lang="en-GB" sz="4400" b="1" dirty="0"/>
              <a:t>import os</a:t>
            </a:r>
          </a:p>
          <a:p>
            <a:pPr marL="0" indent="0">
              <a:lnSpc>
                <a:spcPct val="120000"/>
              </a:lnSpc>
              <a:buNone/>
            </a:pPr>
            <a:r>
              <a:rPr lang="en-GB" sz="4400" b="1" dirty="0"/>
              <a:t>import glob</a:t>
            </a:r>
          </a:p>
          <a:p>
            <a:pPr marL="0" indent="0">
              <a:lnSpc>
                <a:spcPct val="120000"/>
              </a:lnSpc>
              <a:buNone/>
            </a:pPr>
            <a:r>
              <a:rPr lang="en-GB" sz="4400" b="1" dirty="0"/>
              <a:t>import time</a:t>
            </a:r>
          </a:p>
          <a:p>
            <a:pPr marL="0" indent="0">
              <a:lnSpc>
                <a:spcPct val="120000"/>
              </a:lnSpc>
              <a:buNone/>
            </a:pPr>
            <a:r>
              <a:rPr lang="en-GB" sz="4400" b="1" dirty="0"/>
              <a:t># External modules</a:t>
            </a:r>
          </a:p>
          <a:p>
            <a:pPr marL="0" indent="0">
              <a:lnSpc>
                <a:spcPct val="120000"/>
              </a:lnSpc>
              <a:buNone/>
            </a:pPr>
            <a:r>
              <a:rPr lang="en-GB" sz="4400" b="1" dirty="0"/>
              <a:t>import numpy as np</a:t>
            </a:r>
          </a:p>
          <a:p>
            <a:pPr marL="0" indent="0">
              <a:lnSpc>
                <a:spcPct val="120000"/>
              </a:lnSpc>
              <a:buNone/>
            </a:pPr>
            <a:r>
              <a:rPr lang="en-GB" sz="4400" b="1" dirty="0"/>
              <a:t>import pandas as pd</a:t>
            </a:r>
          </a:p>
          <a:p>
            <a:pPr marL="0" indent="0">
              <a:lnSpc>
                <a:spcPct val="120000"/>
              </a:lnSpc>
              <a:buNone/>
            </a:pPr>
            <a:r>
              <a:rPr lang="en-GB" sz="4400" b="1" dirty="0"/>
              <a:t>from tqdm import tqdm</a:t>
            </a:r>
          </a:p>
          <a:p>
            <a:pPr marL="0" indent="0">
              <a:lnSpc>
                <a:spcPct val="120000"/>
              </a:lnSpc>
              <a:buNone/>
            </a:pPr>
            <a:r>
              <a:rPr lang="en-GB" sz="4400" b="1" dirty="0"/>
              <a:t># Librosa for audio</a:t>
            </a:r>
          </a:p>
          <a:p>
            <a:pPr marL="0" indent="0">
              <a:lnSpc>
                <a:spcPct val="120000"/>
              </a:lnSpc>
              <a:buNone/>
            </a:pPr>
            <a:r>
              <a:rPr lang="en-GB" sz="4400" b="1" dirty="0"/>
              <a:t>import librosa</a:t>
            </a:r>
          </a:p>
          <a:p>
            <a:pPr marL="0" indent="0">
              <a:lnSpc>
                <a:spcPct val="120000"/>
              </a:lnSpc>
              <a:buNone/>
            </a:pPr>
            <a:r>
              <a:rPr lang="en-GB" sz="4400" b="1" dirty="0"/>
              <a:t>import librosa.display</a:t>
            </a:r>
          </a:p>
          <a:p>
            <a:pPr marL="0" indent="0">
              <a:lnSpc>
                <a:spcPct val="120000"/>
              </a:lnSpc>
              <a:buNone/>
            </a:pPr>
            <a:r>
              <a:rPr lang="en-GB" sz="4400" b="1" dirty="0"/>
              <a:t># For designing the band-pass filter</a:t>
            </a:r>
          </a:p>
          <a:p>
            <a:pPr marL="0" indent="0">
              <a:lnSpc>
                <a:spcPct val="120000"/>
              </a:lnSpc>
              <a:buNone/>
            </a:pPr>
            <a:r>
              <a:rPr lang="en-GB" sz="4400" b="1" dirty="0"/>
              <a:t>from scipy.signal import butter, lfilter, hilbert</a:t>
            </a:r>
          </a:p>
          <a:p>
            <a:pPr marL="0" indent="0">
              <a:lnSpc>
                <a:spcPct val="120000"/>
              </a:lnSpc>
              <a:buNone/>
            </a:pPr>
            <a:r>
              <a:rPr lang="en-GB" sz="4400" b="1" dirty="0"/>
              <a:t># Plotting modules</a:t>
            </a:r>
          </a:p>
          <a:p>
            <a:pPr marL="0" indent="0">
              <a:lnSpc>
                <a:spcPct val="120000"/>
              </a:lnSpc>
              <a:buNone/>
            </a:pPr>
            <a:r>
              <a:rPr lang="en-GB" sz="4400" b="1" dirty="0"/>
              <a:t>import matplotlib.pyplot as plt</a:t>
            </a:r>
          </a:p>
          <a:p>
            <a:pPr marL="0" indent="0">
              <a:lnSpc>
                <a:spcPct val="120000"/>
              </a:lnSpc>
              <a:buNone/>
            </a:pPr>
            <a:r>
              <a:rPr lang="en-GB" sz="4400" b="1" dirty="0"/>
              <a:t>import matplotlib.style as ms</a:t>
            </a:r>
          </a:p>
          <a:p>
            <a:pPr marL="0" indent="0">
              <a:lnSpc>
                <a:spcPct val="120000"/>
              </a:lnSpc>
              <a:buNone/>
            </a:pPr>
            <a:r>
              <a:rPr lang="en-GB" sz="4400" b="1" dirty="0"/>
              <a:t>import matplotlib.ticker as ticker</a:t>
            </a:r>
          </a:p>
          <a:p>
            <a:pPr marL="0" indent="0">
              <a:lnSpc>
                <a:spcPct val="120000"/>
              </a:lnSpc>
              <a:buNone/>
            </a:pPr>
            <a:r>
              <a:rPr lang="en-GB" sz="4400" b="1" dirty="0"/>
              <a:t>import seaborn as sns</a:t>
            </a:r>
          </a:p>
          <a:p>
            <a:pPr marL="0" indent="0">
              <a:lnSpc>
                <a:spcPct val="120000"/>
              </a:lnSpc>
              <a:buNone/>
            </a:pPr>
            <a:r>
              <a:rPr lang="en-GB" sz="4400" b="1" dirty="0"/>
              <a:t>sns.set_style("whitegrid")</a:t>
            </a:r>
          </a:p>
          <a:p>
            <a:pPr marL="0" indent="0">
              <a:lnSpc>
                <a:spcPct val="120000"/>
              </a:lnSpc>
              <a:buNone/>
            </a:pPr>
            <a:r>
              <a:rPr lang="en-GB" sz="4400" b="1" dirty="0"/>
              <a:t>import matplotlib.gridspec as gridspec</a:t>
            </a:r>
          </a:p>
          <a:p>
            <a:pPr marL="0" indent="0">
              <a:lnSpc>
                <a:spcPct val="120000"/>
              </a:lnSpc>
              <a:buNone/>
            </a:pPr>
            <a:r>
              <a:rPr lang="en-GB" sz="4400" b="1" dirty="0"/>
              <a:t># Pyaudionalaysis functions</a:t>
            </a:r>
          </a:p>
          <a:p>
            <a:pPr marL="0" indent="0">
              <a:lnSpc>
                <a:spcPct val="120000"/>
              </a:lnSpc>
              <a:buNone/>
            </a:pPr>
            <a:r>
              <a:rPr lang="en-GB" sz="4400" b="1" dirty="0"/>
              <a:t>from pyAudioAnalysis import audioBasicIO</a:t>
            </a:r>
          </a:p>
          <a:p>
            <a:pPr marL="0" indent="0">
              <a:lnSpc>
                <a:spcPct val="120000"/>
              </a:lnSpc>
              <a:buNone/>
            </a:pPr>
            <a:r>
              <a:rPr lang="en-GB" sz="4400" b="1" dirty="0"/>
              <a:t>from pyAudioAnalysis import audioFeatureExtraction</a:t>
            </a:r>
          </a:p>
          <a:p>
            <a:pPr marL="0" indent="0">
              <a:lnSpc>
                <a:spcPct val="120000"/>
              </a:lnSpc>
              <a:buNone/>
            </a:pPr>
            <a:r>
              <a:rPr lang="en-GB" sz="4400" b="1" dirty="0"/>
              <a:t># Scikit-learn modulesfrom sklearn.preprocessing import StandardScaler</a:t>
            </a:r>
          </a:p>
          <a:p>
            <a:pPr marL="0" indent="0">
              <a:lnSpc>
                <a:spcPct val="120000"/>
              </a:lnSpc>
              <a:buNone/>
            </a:pPr>
            <a:r>
              <a:rPr lang="en-GB" sz="4400" b="1" dirty="0"/>
              <a:t>from sklearn.model_selection import train_test_split</a:t>
            </a:r>
          </a:p>
          <a:p>
            <a:pPr marL="0" indent="0">
              <a:lnSpc>
                <a:spcPct val="120000"/>
              </a:lnSpc>
              <a:buNone/>
            </a:pPr>
            <a:r>
              <a:rPr lang="en-GB" sz="4400" b="1" dirty="0"/>
              <a:t>from sklearn.utils import shuffle</a:t>
            </a:r>
          </a:p>
          <a:p>
            <a:pPr marL="0" indent="0">
              <a:lnSpc>
                <a:spcPct val="120000"/>
              </a:lnSpc>
              <a:buNone/>
            </a:pPr>
            <a:r>
              <a:rPr lang="en-GB" sz="4400" b="1" dirty="0"/>
              <a:t>from sklearn.externals import joblib</a:t>
            </a:r>
          </a:p>
          <a:p>
            <a:pPr marL="0" indent="0">
              <a:lnSpc>
                <a:spcPct val="120000"/>
              </a:lnSpc>
              <a:buNone/>
            </a:pPr>
            <a:r>
              <a:rPr lang="en-GB" sz="4400" b="1" dirty="0"/>
              <a:t>from sklearn.metrics import confusion_matrix</a:t>
            </a:r>
          </a:p>
          <a:p>
            <a:pPr marL="0" indent="0">
              <a:lnSpc>
                <a:spcPct val="120000"/>
              </a:lnSpc>
              <a:buNone/>
            </a:pPr>
            <a:r>
              <a:rPr lang="en-GB" sz="4400" b="1" dirty="0"/>
              <a:t># Keras and TensorFlow modules</a:t>
            </a:r>
          </a:p>
          <a:p>
            <a:pPr marL="0" indent="0">
              <a:lnSpc>
                <a:spcPct val="120000"/>
              </a:lnSpc>
              <a:buNone/>
            </a:pPr>
            <a:r>
              <a:rPr lang="en-GB" sz="4400" b="1" dirty="0"/>
              <a:t>from keras.models import Sequential</a:t>
            </a:r>
          </a:p>
          <a:p>
            <a:pPr marL="0" indent="0">
              <a:lnSpc>
                <a:spcPct val="120000"/>
              </a:lnSpc>
              <a:buNone/>
            </a:pPr>
            <a:r>
              <a:rPr lang="en-GB" sz="4400" b="1" dirty="0"/>
              <a:t>from keras.layers import Dense</a:t>
            </a:r>
          </a:p>
          <a:p>
            <a:pPr marL="0" indent="0">
              <a:lnSpc>
                <a:spcPct val="120000"/>
              </a:lnSpc>
              <a:buNone/>
            </a:pPr>
            <a:r>
              <a:rPr lang="en-GB" sz="4400" b="1" dirty="0"/>
              <a:t>from keras.callbacks import EarlyStopping</a:t>
            </a:r>
          </a:p>
          <a:p>
            <a:pPr marL="0" indent="0">
              <a:lnSpc>
                <a:spcPct val="120000"/>
              </a:lnSpc>
              <a:buNone/>
            </a:pPr>
            <a:r>
              <a:rPr lang="en-GB" sz="4400" b="1" dirty="0"/>
              <a:t>from keras.models import load_model</a:t>
            </a:r>
          </a:p>
          <a:p>
            <a:pPr marL="0" indent="0">
              <a:lnSpc>
                <a:spcPct val="120000"/>
              </a:lnSpc>
              <a:buNone/>
            </a:pPr>
            <a:r>
              <a:rPr lang="en-GB" sz="4400" b="1" dirty="0"/>
              <a:t>import tensorflow as tf</a:t>
            </a:r>
          </a:p>
          <a:p>
            <a:pPr marL="0" indent="0">
              <a:lnSpc>
                <a:spcPct val="120000"/>
              </a:lnSpc>
              <a:buNone/>
            </a:pPr>
            <a:r>
              <a:rPr lang="en-GB" sz="4400" b="1" dirty="0"/>
              <a:t>from keras.backend import common as K</a:t>
            </a:r>
          </a:p>
          <a:p>
            <a:pPr marL="0" indent="0">
              <a:lnSpc>
                <a:spcPct val="120000"/>
              </a:lnSpc>
              <a:buNone/>
            </a:pPr>
            <a:r>
              <a:rPr lang="en-GB" sz="4400" b="1" dirty="0"/>
              <a:t>K.set_image_dim_ordering('th')</a:t>
            </a:r>
          </a:p>
          <a:p>
            <a:pPr marL="0" indent="0">
              <a:lnSpc>
                <a:spcPct val="120000"/>
              </a:lnSpc>
              <a:buNone/>
            </a:pPr>
            <a:r>
              <a:rPr lang="en-GB" sz="4400" b="1" dirty="0"/>
              <a:t># Supress Tensorflow error logs</a:t>
            </a:r>
          </a:p>
          <a:p>
            <a:pPr marL="0" indent="0">
              <a:lnSpc>
                <a:spcPct val="120000"/>
              </a:lnSpc>
              <a:buNone/>
            </a:pPr>
            <a:r>
              <a:rPr lang="en-GB" sz="4400" b="1" dirty="0"/>
              <a:t>os.environ['TF_CPP_MIN_LOG_LEVEL'] = '3'</a:t>
            </a:r>
          </a:p>
          <a:p>
            <a:pPr marL="0" indent="0">
              <a:lnSpc>
                <a:spcPct val="120000"/>
              </a:lnSpc>
              <a:buNone/>
            </a:pPr>
            <a:r>
              <a:rPr lang="en-GB" sz="4400" b="1" dirty="0"/>
              <a:t># fix random seed for reproducibility</a:t>
            </a:r>
          </a:p>
          <a:p>
            <a:pPr marL="0" indent="0">
              <a:lnSpc>
                <a:spcPct val="120000"/>
              </a:lnSpc>
              <a:buNone/>
            </a:pPr>
            <a:r>
              <a:rPr lang="en-GB" sz="4400" b="1" dirty="0"/>
              <a:t>from numpy.random import seed</a:t>
            </a:r>
          </a:p>
          <a:p>
            <a:pPr marL="0" indent="0">
              <a:lnSpc>
                <a:spcPct val="120000"/>
              </a:lnSpc>
              <a:buNone/>
            </a:pPr>
            <a:r>
              <a:rPr lang="en-GB" sz="4400" b="1" dirty="0"/>
              <a:t>seed(1)</a:t>
            </a:r>
          </a:p>
          <a:p>
            <a:pPr marL="0" indent="0">
              <a:lnSpc>
                <a:spcPct val="120000"/>
              </a:lnSpc>
              <a:buNone/>
            </a:pPr>
            <a:r>
              <a:rPr lang="en-GB" sz="4400" b="1" dirty="0"/>
              <a:t>import tensorflow</a:t>
            </a:r>
          </a:p>
          <a:p>
            <a:pPr marL="0" indent="0">
              <a:lnSpc>
                <a:spcPct val="120000"/>
              </a:lnSpc>
              <a:buNone/>
            </a:pPr>
            <a:r>
              <a:rPr lang="en-GB" sz="4400" b="1" dirty="0"/>
              <a:t>tensorflow.random.set_seed(2)</a:t>
            </a:r>
          </a:p>
          <a:p>
            <a:pPr marL="0" indent="0">
              <a:lnSpc>
                <a:spcPct val="120000"/>
              </a:lnSpc>
              <a:buNone/>
            </a:pPr>
            <a:r>
              <a:rPr lang="en-GB" sz="4400" b="1" dirty="0"/>
              <a:t>	</a:t>
            </a:r>
            <a:endParaRPr lang="en-GB" sz="4400" dirty="0"/>
          </a:p>
          <a:p>
            <a:pPr marL="0" indent="0">
              <a:lnSpc>
                <a:spcPct val="120000"/>
              </a:lnSpc>
              <a:buNone/>
            </a:pPr>
            <a:endParaRPr lang="en-GB" sz="4400" dirty="0"/>
          </a:p>
          <a:p>
            <a:endParaRPr lang="en-GB" dirty="0"/>
          </a:p>
        </p:txBody>
      </p:sp>
      <p:sp>
        <p:nvSpPr>
          <p:cNvPr id="4" name="Rectangle 3">
            <a:extLst>
              <a:ext uri="{FF2B5EF4-FFF2-40B4-BE49-F238E27FC236}">
                <a16:creationId xmlns:a16="http://schemas.microsoft.com/office/drawing/2014/main" id="{4135FED6-FB3E-482B-8645-FB920441937B}"/>
              </a:ext>
            </a:extLst>
          </p:cNvPr>
          <p:cNvSpPr/>
          <p:nvPr/>
        </p:nvSpPr>
        <p:spPr>
          <a:xfrm>
            <a:off x="0" y="0"/>
            <a:ext cx="1571347"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5" name="TextBox 4">
            <a:extLst>
              <a:ext uri="{FF2B5EF4-FFF2-40B4-BE49-F238E27FC236}">
                <a16:creationId xmlns:a16="http://schemas.microsoft.com/office/drawing/2014/main" id="{FAE0D26B-A107-43F7-B564-1E95DFA825E5}"/>
              </a:ext>
            </a:extLst>
          </p:cNvPr>
          <p:cNvSpPr txBox="1"/>
          <p:nvPr/>
        </p:nvSpPr>
        <p:spPr>
          <a:xfrm>
            <a:off x="1" y="2370338"/>
            <a:ext cx="157134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orbel" panose="020B0503020204020204"/>
                <a:ea typeface="+mn-ea"/>
                <a:cs typeface="+mn-cs"/>
              </a:rPr>
              <a:t>Training &amp; Evaluation</a:t>
            </a:r>
          </a:p>
        </p:txBody>
      </p:sp>
      <p:pic>
        <p:nvPicPr>
          <p:cNvPr id="6" name="WhatsApp Audio 2020-05-24 at 12.46.33">
            <a:hlinkClick r:id="" action="ppaction://media"/>
            <a:extLst>
              <a:ext uri="{FF2B5EF4-FFF2-40B4-BE49-F238E27FC236}">
                <a16:creationId xmlns:a16="http://schemas.microsoft.com/office/drawing/2014/main" id="{8CEB4853-37EA-47DD-BF8A-6132C1E61D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1991" y="5212555"/>
            <a:ext cx="487363" cy="487363"/>
          </a:xfrm>
          <a:prstGeom prst="rect">
            <a:avLst/>
          </a:prstGeom>
          <a:effectLst>
            <a:glow rad="203200">
              <a:schemeClr val="accent1">
                <a:satMod val="175000"/>
                <a:alpha val="40000"/>
              </a:schemeClr>
            </a:glow>
            <a:outerShdw blurRad="50800" dist="50800" dir="5400000" algn="ctr" rotWithShape="0">
              <a:schemeClr val="accent1">
                <a:lumMod val="50000"/>
              </a:schemeClr>
            </a:outerShdw>
          </a:effectLst>
        </p:spPr>
      </p:pic>
    </p:spTree>
    <p:extLst>
      <p:ext uri="{BB962C8B-B14F-4D97-AF65-F5344CB8AC3E}">
        <p14:creationId xmlns:p14="http://schemas.microsoft.com/office/powerpoint/2010/main" val="32522530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785" fill="hold"/>
                                        <p:tgtEl>
                                          <p:spTgt spid="6"/>
                                        </p:tgtEl>
                                      </p:cBhvr>
                                    </p:cmd>
                                  </p:childTnLst>
                                </p:cTn>
                              </p:par>
                            </p:childTnLst>
                          </p:cTn>
                        </p:par>
                      </p:childTnLst>
                    </p:cTn>
                  </p:par>
                </p:childTnLst>
              </p:cTn>
              <p:nextCondLst>
                <p:cond evt="onClick" delay="0">
                  <p:tgtEl>
                    <p:spTgt spid="6"/>
                  </p:tgtEl>
                </p:cond>
              </p:nextCondLst>
            </p:seq>
            <p:audio>
              <p:cMediaNode vol="80000">
                <p:cTn id="7" fill="remove"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5D52EC-A642-4FE5-B981-DFBBE1DA60EC}"/>
              </a:ext>
            </a:extLst>
          </p:cNvPr>
          <p:cNvSpPr>
            <a:spLocks noGrp="1"/>
          </p:cNvSpPr>
          <p:nvPr>
            <p:ph idx="1"/>
          </p:nvPr>
        </p:nvSpPr>
        <p:spPr>
          <a:xfrm>
            <a:off x="0" y="0"/>
            <a:ext cx="12191999" cy="6857999"/>
          </a:xfrm>
          <a:solidFill>
            <a:schemeClr val="accent1">
              <a:lumMod val="40000"/>
              <a:lumOff val="60000"/>
            </a:schemeClr>
          </a:solidFill>
        </p:spPr>
        <p:txBody>
          <a:bodyPr numCol="2">
            <a:normAutofit fontScale="25000" lnSpcReduction="20000"/>
          </a:bodyPr>
          <a:lstStyle/>
          <a:p>
            <a:pPr marL="0" indent="0">
              <a:lnSpc>
                <a:spcPct val="120000"/>
              </a:lnSpc>
              <a:buNone/>
            </a:pPr>
            <a:r>
              <a:rPr lang="en-GB" sz="4400" b="1" dirty="0"/>
              <a:t>def butter_bandpass_filter(data, lowcut=500, highcut=1500, fs=8000, order=5):</a:t>
            </a:r>
          </a:p>
          <a:p>
            <a:pPr marL="0" indent="0">
              <a:lnSpc>
                <a:spcPct val="120000"/>
              </a:lnSpc>
              <a:buNone/>
            </a:pPr>
            <a:r>
              <a:rPr lang="en-GB" sz="4400" b="1" dirty="0"/>
              <a:t>	'''</a:t>
            </a:r>
          </a:p>
          <a:p>
            <a:pPr marL="0" indent="0">
              <a:lnSpc>
                <a:spcPct val="120000"/>
              </a:lnSpc>
              <a:buNone/>
            </a:pPr>
            <a:r>
              <a:rPr lang="en-GB" sz="4400" b="1" dirty="0"/>
              <a:t>	Bandpass filter to remove noise</a:t>
            </a:r>
          </a:p>
          <a:p>
            <a:pPr marL="0" indent="0">
              <a:lnSpc>
                <a:spcPct val="120000"/>
              </a:lnSpc>
              <a:buNone/>
            </a:pPr>
            <a:r>
              <a:rPr lang="en-GB" sz="4400" b="1" dirty="0"/>
              <a:t>	Helps the algorithm to focus only on the relevant frequency band</a:t>
            </a:r>
          </a:p>
          <a:p>
            <a:pPr marL="0" indent="0">
              <a:lnSpc>
                <a:spcPct val="120000"/>
              </a:lnSpc>
              <a:buNone/>
            </a:pPr>
            <a:r>
              <a:rPr lang="en-GB" sz="4400" b="1" dirty="0"/>
              <a:t>	'''nyq = 0.5 * fs</a:t>
            </a:r>
          </a:p>
          <a:p>
            <a:pPr marL="0" indent="0">
              <a:lnSpc>
                <a:spcPct val="120000"/>
              </a:lnSpc>
              <a:buNone/>
            </a:pPr>
            <a:r>
              <a:rPr lang="en-GB" sz="4400" b="1" dirty="0"/>
              <a:t>	low = lowcut / nyq</a:t>
            </a:r>
          </a:p>
          <a:p>
            <a:pPr marL="0" indent="0">
              <a:lnSpc>
                <a:spcPct val="120000"/>
              </a:lnSpc>
              <a:buNone/>
            </a:pPr>
            <a:r>
              <a:rPr lang="en-GB" sz="4400" b="1" dirty="0"/>
              <a:t>	high = highcut / nyq</a:t>
            </a:r>
          </a:p>
          <a:p>
            <a:pPr marL="0" indent="0">
              <a:lnSpc>
                <a:spcPct val="120000"/>
              </a:lnSpc>
              <a:buNone/>
            </a:pPr>
            <a:r>
              <a:rPr lang="en-GB" sz="4400" b="1" dirty="0"/>
              <a:t>	b, a = butter(order, [low, high], btype='band')</a:t>
            </a:r>
          </a:p>
          <a:p>
            <a:pPr marL="0" indent="0">
              <a:lnSpc>
                <a:spcPct val="120000"/>
              </a:lnSpc>
              <a:buNone/>
            </a:pPr>
            <a:r>
              <a:rPr lang="en-GB" sz="4400" b="1" dirty="0"/>
              <a:t>	y = lfilter(b, a, data)</a:t>
            </a:r>
          </a:p>
          <a:p>
            <a:pPr marL="0" indent="0">
              <a:lnSpc>
                <a:spcPct val="120000"/>
              </a:lnSpc>
              <a:buNone/>
            </a:pPr>
            <a:r>
              <a:rPr lang="en-GB" sz="4400" b="1" dirty="0"/>
              <a:t>	return y</a:t>
            </a:r>
          </a:p>
          <a:p>
            <a:pPr marL="0" indent="0">
              <a:lnSpc>
                <a:spcPct val="120000"/>
              </a:lnSpc>
              <a:buNone/>
            </a:pPr>
            <a:r>
              <a:rPr lang="en-GB" sz="4400" b="1" dirty="0"/>
              <a:t>def preprocess(y):</a:t>
            </a:r>
          </a:p>
          <a:p>
            <a:pPr marL="0" indent="0">
              <a:lnSpc>
                <a:spcPct val="120000"/>
              </a:lnSpc>
              <a:buNone/>
            </a:pPr>
            <a:r>
              <a:rPr lang="en-GB" sz="4400" b="1" dirty="0"/>
              <a:t>	'''</a:t>
            </a:r>
          </a:p>
          <a:p>
            <a:pPr marL="0" indent="0">
              <a:lnSpc>
                <a:spcPct val="120000"/>
              </a:lnSpc>
              <a:buNone/>
            </a:pPr>
            <a:r>
              <a:rPr lang="en-GB" sz="4400" b="1" dirty="0"/>
              <a:t>	Extracts the envelope of the audio signal</a:t>
            </a:r>
          </a:p>
          <a:p>
            <a:pPr marL="0" indent="0">
              <a:lnSpc>
                <a:spcPct val="120000"/>
              </a:lnSpc>
              <a:buNone/>
            </a:pPr>
            <a:r>
              <a:rPr lang="en-GB" sz="4400" b="1" dirty="0"/>
              <a:t>	'''</a:t>
            </a:r>
          </a:p>
          <a:p>
            <a:pPr marL="0" indent="0">
              <a:lnSpc>
                <a:spcPct val="120000"/>
              </a:lnSpc>
              <a:buNone/>
            </a:pPr>
            <a:r>
              <a:rPr lang="en-GB" sz="4400" b="1" dirty="0"/>
              <a:t>	y_filt = butter_bandpass_filter(y)</a:t>
            </a:r>
          </a:p>
          <a:p>
            <a:pPr marL="0" indent="0">
              <a:lnSpc>
                <a:spcPct val="120000"/>
              </a:lnSpc>
              <a:buNone/>
            </a:pPr>
            <a:r>
              <a:rPr lang="en-GB" sz="4400" b="1" dirty="0"/>
              <a:t>	analytic_signal = hilbert(y_filt)</a:t>
            </a:r>
          </a:p>
          <a:p>
            <a:pPr marL="0" indent="0">
              <a:lnSpc>
                <a:spcPct val="120000"/>
              </a:lnSpc>
              <a:buNone/>
            </a:pPr>
            <a:r>
              <a:rPr lang="en-GB" sz="4400" b="1" dirty="0"/>
              <a:t>	amplitude_envelope = np.abs(analytic_signal)</a:t>
            </a:r>
          </a:p>
          <a:p>
            <a:pPr marL="0" indent="0">
              <a:lnSpc>
                <a:spcPct val="120000"/>
              </a:lnSpc>
              <a:buNone/>
            </a:pPr>
            <a:r>
              <a:rPr lang="en-GB" sz="4400" b="1" dirty="0"/>
              <a:t>	return amplitude_envelope</a:t>
            </a:r>
          </a:p>
          <a:p>
            <a:pPr marL="0" indent="0">
              <a:lnSpc>
                <a:spcPct val="120000"/>
              </a:lnSpc>
              <a:buNone/>
            </a:pPr>
            <a:r>
              <a:rPr lang="en-GB" sz="4400" b="1" dirty="0"/>
              <a:t>def read_files(files):</a:t>
            </a:r>
          </a:p>
          <a:p>
            <a:pPr marL="0" indent="0">
              <a:lnSpc>
                <a:spcPct val="120000"/>
              </a:lnSpc>
              <a:buNone/>
            </a:pPr>
            <a:r>
              <a:rPr lang="en-GB" sz="4400" b="1" dirty="0"/>
              <a:t>	X = []</a:t>
            </a:r>
          </a:p>
          <a:p>
            <a:pPr marL="0" indent="0">
              <a:lnSpc>
                <a:spcPct val="120000"/>
              </a:lnSpc>
              <a:buNone/>
            </a:pPr>
            <a:r>
              <a:rPr lang="en-GB" sz="4400" b="1" dirty="0"/>
              <a:t>	for fn in tqdm(files):</a:t>
            </a:r>
          </a:p>
          <a:p>
            <a:pPr marL="0" indent="0">
              <a:lnSpc>
                <a:spcPct val="120000"/>
              </a:lnSpc>
              <a:buNone/>
            </a:pPr>
            <a:r>
              <a:rPr lang="en-GB" sz="4400" b="1" dirty="0"/>
              <a:t>	    y, sr = librosa.load(fn, sr=8000)</a:t>
            </a:r>
          </a:p>
          <a:p>
            <a:pPr marL="0" indent="0">
              <a:lnSpc>
                <a:spcPct val="120000"/>
              </a:lnSpc>
              <a:buNone/>
            </a:pPr>
            <a:r>
              <a:rPr lang="en-GB" sz="4400" b="1" dirty="0"/>
              <a:t>	    y = preprocess(y)</a:t>
            </a:r>
          </a:p>
          <a:p>
            <a:pPr marL="0" indent="0">
              <a:lnSpc>
                <a:spcPct val="120000"/>
              </a:lnSpc>
              <a:buNone/>
            </a:pPr>
            <a:r>
              <a:rPr lang="en-GB" sz="4400" b="1" dirty="0"/>
              <a:t>	    features = audioFeatureExtraction.stFeatureExtraction(y, sr, 0.10*sr, .05*sr)</a:t>
            </a:r>
          </a:p>
          <a:p>
            <a:pPr marL="0" indent="0">
              <a:lnSpc>
                <a:spcPct val="120000"/>
              </a:lnSpc>
              <a:buNone/>
            </a:pPr>
            <a:r>
              <a:rPr lang="en-GB" sz="4400" b="1" dirty="0"/>
              <a:t>	    X.extend(features)</a:t>
            </a:r>
          </a:p>
          <a:p>
            <a:pPr marL="0" indent="0">
              <a:lnSpc>
                <a:spcPct val="120000"/>
              </a:lnSpc>
              <a:buNone/>
            </a:pPr>
            <a:r>
              <a:rPr lang="en-GB" sz="4400" b="1" dirty="0"/>
              <a:t>	return X</a:t>
            </a:r>
          </a:p>
          <a:p>
            <a:pPr marL="0" indent="0">
              <a:lnSpc>
                <a:spcPct val="120000"/>
              </a:lnSpc>
              <a:buNone/>
            </a:pPr>
            <a:r>
              <a:rPr lang="en-GB" sz="4400" b="1" dirty="0"/>
              <a:t>def get_data(path_em, path_nonem):</a:t>
            </a:r>
          </a:p>
          <a:p>
            <a:pPr marL="0" indent="0">
              <a:lnSpc>
                <a:spcPct val="120000"/>
              </a:lnSpc>
              <a:buNone/>
            </a:pPr>
            <a:r>
              <a:rPr lang="en-GB" sz="4400" b="1" dirty="0"/>
              <a:t>	# # Make the data file path user defined</a:t>
            </a:r>
          </a:p>
          <a:p>
            <a:pPr marL="0" indent="0">
              <a:lnSpc>
                <a:spcPct val="120000"/>
              </a:lnSpc>
              <a:buNone/>
            </a:pPr>
            <a:r>
              <a:rPr lang="en-GB" sz="4400" b="1" dirty="0"/>
              <a:t>	# path_em = '../data/balanced/cleaned_emergency/'</a:t>
            </a:r>
          </a:p>
          <a:p>
            <a:pPr marL="0" indent="0">
              <a:lnSpc>
                <a:spcPct val="120000"/>
              </a:lnSpc>
              <a:buNone/>
            </a:pPr>
            <a:r>
              <a:rPr lang="en-GB" sz="4400" b="1" dirty="0"/>
              <a:t>	# path_nonem = '../data/balanced/nonEmergency/'</a:t>
            </a:r>
          </a:p>
          <a:p>
            <a:pPr marL="0" indent="0">
              <a:lnSpc>
                <a:spcPct val="120000"/>
              </a:lnSpc>
              <a:buNone/>
            </a:pPr>
            <a:r>
              <a:rPr lang="en-GB" sz="4400" b="1" dirty="0"/>
              <a:t>	em_files = glob.glob(os.path.join(path_em, '*.wav'))</a:t>
            </a:r>
          </a:p>
          <a:p>
            <a:pPr marL="0" indent="0">
              <a:lnSpc>
                <a:spcPct val="120000"/>
              </a:lnSpc>
              <a:buNone/>
            </a:pPr>
            <a:r>
              <a:rPr lang="en-GB" sz="4400" b="1" dirty="0"/>
              <a:t>	nonem_files = glob.glob(os.path.join(path_nonem, '*.wav'))</a:t>
            </a:r>
          </a:p>
          <a:p>
            <a:pPr marL="0" indent="0">
              <a:lnSpc>
                <a:spcPct val="120000"/>
              </a:lnSpc>
              <a:buNone/>
            </a:pPr>
            <a:r>
              <a:rPr lang="en-GB" sz="4400" b="1" dirty="0"/>
              <a:t>	print("Reading the Em class files")</a:t>
            </a:r>
          </a:p>
          <a:p>
            <a:pPr marL="0" indent="0">
              <a:lnSpc>
                <a:spcPct val="120000"/>
              </a:lnSpc>
              <a:buNone/>
            </a:pPr>
            <a:r>
              <a:rPr lang="en-GB" sz="4400" b="1" dirty="0"/>
              <a:t>	X_em = read_files(em_files)</a:t>
            </a:r>
          </a:p>
          <a:p>
            <a:pPr marL="0" indent="0">
              <a:lnSpc>
                <a:spcPct val="120000"/>
              </a:lnSpc>
              <a:buNone/>
            </a:pPr>
            <a:r>
              <a:rPr lang="en-GB" sz="4400" b="1" dirty="0"/>
              <a:t>	#N_em = len(em_files) # Remove data imbalance</a:t>
            </a:r>
          </a:p>
          <a:p>
            <a:pPr marL="0" indent="0">
              <a:lnSpc>
                <a:spcPct val="120000"/>
              </a:lnSpc>
              <a:buNone/>
            </a:pPr>
            <a:r>
              <a:rPr lang="en-GB" sz="4400" b="1" dirty="0"/>
              <a:t>	print("Reading the Non-Em class files")</a:t>
            </a:r>
          </a:p>
          <a:p>
            <a:pPr marL="0" indent="0">
              <a:lnSpc>
                <a:spcPct val="120000"/>
              </a:lnSpc>
              <a:buNone/>
            </a:pPr>
            <a:r>
              <a:rPr lang="en-GB" sz="4400" b="1" dirty="0" err="1"/>
              <a:t>X_nonem</a:t>
            </a:r>
            <a:r>
              <a:rPr lang="en-GB" sz="4400" b="1" dirty="0"/>
              <a:t> = </a:t>
            </a:r>
            <a:r>
              <a:rPr lang="en-GB" sz="4400" b="1" dirty="0" err="1"/>
              <a:t>read_files</a:t>
            </a:r>
            <a:r>
              <a:rPr lang="en-GB" sz="4400" b="1" dirty="0"/>
              <a:t>(</a:t>
            </a:r>
            <a:r>
              <a:rPr lang="en-GB" sz="4400" b="1" dirty="0" err="1"/>
              <a:t>nonem_files</a:t>
            </a:r>
            <a:r>
              <a:rPr lang="en-GB" sz="4400" b="1" dirty="0"/>
              <a:t>)</a:t>
            </a:r>
          </a:p>
          <a:p>
            <a:pPr marL="0" indent="0">
              <a:lnSpc>
                <a:spcPct val="120000"/>
              </a:lnSpc>
              <a:buNone/>
            </a:pPr>
            <a:r>
              <a:rPr lang="en-GB" sz="4400" b="1" dirty="0"/>
              <a:t>	return </a:t>
            </a:r>
            <a:r>
              <a:rPr lang="en-GB" sz="4400" b="1" dirty="0" err="1"/>
              <a:t>X_em</a:t>
            </a:r>
            <a:r>
              <a:rPr lang="en-GB" sz="4400" b="1" dirty="0"/>
              <a:t>, </a:t>
            </a:r>
            <a:r>
              <a:rPr lang="en-GB" sz="4400" b="1" dirty="0" err="1"/>
              <a:t>X_nonem</a:t>
            </a:r>
            <a:endParaRPr lang="en-GB" sz="4400" b="1" dirty="0"/>
          </a:p>
          <a:p>
            <a:pPr marL="0" indent="0">
              <a:lnSpc>
                <a:spcPct val="120000"/>
              </a:lnSpc>
              <a:buNone/>
            </a:pPr>
            <a:endParaRPr lang="en-GB" sz="4400" b="1" dirty="0"/>
          </a:p>
          <a:p>
            <a:pPr marL="0" indent="0">
              <a:lnSpc>
                <a:spcPct val="120000"/>
              </a:lnSpc>
              <a:buNone/>
            </a:pPr>
            <a:r>
              <a:rPr lang="en-GB" sz="4400" b="1" dirty="0"/>
              <a:t>		</a:t>
            </a:r>
          </a:p>
          <a:p>
            <a:pPr marL="0" indent="0">
              <a:lnSpc>
                <a:spcPct val="120000"/>
              </a:lnSpc>
              <a:buNone/>
            </a:pPr>
            <a:endParaRPr lang="en-GB" sz="4200" dirty="0"/>
          </a:p>
          <a:p>
            <a:pPr marL="0" indent="0">
              <a:lnSpc>
                <a:spcPct val="120000"/>
              </a:lnSpc>
              <a:buNone/>
            </a:pPr>
            <a:endParaRPr lang="en-GB" sz="4200" dirty="0"/>
          </a:p>
          <a:p>
            <a:endParaRPr lang="en-GB" dirty="0"/>
          </a:p>
        </p:txBody>
      </p:sp>
    </p:spTree>
    <p:extLst>
      <p:ext uri="{BB962C8B-B14F-4D97-AF65-F5344CB8AC3E}">
        <p14:creationId xmlns:p14="http://schemas.microsoft.com/office/powerpoint/2010/main" val="2847863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9685FF-375F-435B-A374-26549D53E7DF}"/>
              </a:ext>
            </a:extLst>
          </p:cNvPr>
          <p:cNvSpPr>
            <a:spLocks noGrp="1"/>
          </p:cNvSpPr>
          <p:nvPr>
            <p:ph idx="1"/>
          </p:nvPr>
        </p:nvSpPr>
        <p:spPr>
          <a:xfrm>
            <a:off x="0" y="1"/>
            <a:ext cx="12192000" cy="6857999"/>
          </a:xfrm>
          <a:solidFill>
            <a:schemeClr val="accent1">
              <a:lumMod val="40000"/>
              <a:lumOff val="60000"/>
            </a:schemeClr>
          </a:solidFill>
        </p:spPr>
        <p:txBody>
          <a:bodyPr numCol="2">
            <a:noAutofit/>
          </a:bodyPr>
          <a:lstStyle/>
          <a:p>
            <a:pPr marL="0" indent="0">
              <a:lnSpc>
                <a:spcPct val="120000"/>
              </a:lnSpc>
              <a:buNone/>
            </a:pPr>
            <a:r>
              <a:rPr lang="en-GB" sz="1100" b="1" dirty="0"/>
              <a:t>def </a:t>
            </a:r>
            <a:r>
              <a:rPr lang="en-GB" sz="1100" b="1" dirty="0" err="1"/>
              <a:t>build_model</a:t>
            </a:r>
            <a:r>
              <a:rPr lang="en-GB" sz="1100" b="1" dirty="0"/>
              <a:t>():</a:t>
            </a:r>
          </a:p>
          <a:p>
            <a:pPr marL="0" indent="0">
              <a:lnSpc>
                <a:spcPct val="120000"/>
              </a:lnSpc>
              <a:buNone/>
            </a:pPr>
            <a:r>
              <a:rPr lang="en-GB" sz="1100" b="1" dirty="0"/>
              <a:t>model = Sequential([</a:t>
            </a:r>
          </a:p>
          <a:p>
            <a:pPr marL="0" indent="0">
              <a:lnSpc>
                <a:spcPct val="120000"/>
              </a:lnSpc>
              <a:buNone/>
            </a:pPr>
            <a:r>
              <a:rPr lang="en-GB" sz="1100" b="1" dirty="0"/>
              <a:t>		Dense(64, </a:t>
            </a:r>
            <a:r>
              <a:rPr lang="en-GB" sz="1100" b="1" dirty="0" err="1"/>
              <a:t>input_dim</a:t>
            </a:r>
            <a:r>
              <a:rPr lang="en-GB" sz="1100" b="1" dirty="0"/>
              <a:t>=34, activation='</a:t>
            </a:r>
            <a:r>
              <a:rPr lang="en-GB" sz="1100" b="1" dirty="0" err="1"/>
              <a:t>relu</a:t>
            </a:r>
            <a:r>
              <a:rPr lang="en-GB" sz="1100" b="1" dirty="0"/>
              <a:t>'),		</a:t>
            </a:r>
          </a:p>
          <a:p>
            <a:pPr marL="0" indent="0">
              <a:lnSpc>
                <a:spcPct val="120000"/>
              </a:lnSpc>
              <a:buNone/>
            </a:pPr>
            <a:r>
              <a:rPr lang="en-GB" sz="1100" b="1" dirty="0"/>
              <a:t>Dense(256, activation='</a:t>
            </a:r>
            <a:r>
              <a:rPr lang="en-GB" sz="1100" b="1" dirty="0" err="1"/>
              <a:t>relu</a:t>
            </a:r>
            <a:r>
              <a:rPr lang="en-GB" sz="1100" b="1" dirty="0"/>
              <a:t>'),</a:t>
            </a:r>
          </a:p>
          <a:p>
            <a:pPr marL="0" indent="0">
              <a:lnSpc>
                <a:spcPct val="120000"/>
              </a:lnSpc>
              <a:buNone/>
            </a:pPr>
            <a:r>
              <a:rPr lang="en-GB" sz="1100" b="1" dirty="0"/>
              <a:t>		Dense(256, activation='</a:t>
            </a:r>
            <a:r>
              <a:rPr lang="en-GB" sz="1100" b="1" dirty="0" err="1"/>
              <a:t>relu</a:t>
            </a:r>
            <a:r>
              <a:rPr lang="en-GB" sz="1100" b="1" dirty="0"/>
              <a:t>'),</a:t>
            </a:r>
          </a:p>
          <a:p>
            <a:pPr marL="0" indent="0">
              <a:lnSpc>
                <a:spcPct val="120000"/>
              </a:lnSpc>
              <a:buNone/>
            </a:pPr>
            <a:r>
              <a:rPr lang="en-GB" sz="1100" b="1" dirty="0"/>
              <a:t>                Dense(256, activation='</a:t>
            </a:r>
            <a:r>
              <a:rPr lang="en-GB" sz="1100" b="1" dirty="0" err="1"/>
              <a:t>relu</a:t>
            </a:r>
            <a:r>
              <a:rPr lang="en-GB" sz="1100" b="1" dirty="0"/>
              <a:t>'),</a:t>
            </a:r>
          </a:p>
          <a:p>
            <a:pPr marL="0" indent="0">
              <a:lnSpc>
                <a:spcPct val="120000"/>
              </a:lnSpc>
              <a:buNone/>
            </a:pPr>
            <a:r>
              <a:rPr lang="en-GB" sz="1100" b="1" dirty="0"/>
              <a:t>		Dense(1, activation='sigmoid')</a:t>
            </a:r>
          </a:p>
          <a:p>
            <a:pPr marL="0" indent="0">
              <a:lnSpc>
                <a:spcPct val="120000"/>
              </a:lnSpc>
              <a:buNone/>
            </a:pPr>
            <a:r>
              <a:rPr lang="en-GB" sz="1100" b="1" dirty="0"/>
              <a:t>	])</a:t>
            </a:r>
          </a:p>
          <a:p>
            <a:pPr marL="0" indent="0">
              <a:lnSpc>
                <a:spcPct val="120000"/>
              </a:lnSpc>
              <a:buNone/>
            </a:pPr>
            <a:r>
              <a:rPr lang="en-GB" sz="1100" b="1" dirty="0"/>
              <a:t>	</a:t>
            </a:r>
            <a:r>
              <a:rPr lang="en-GB" sz="1100" b="1" dirty="0" err="1"/>
              <a:t>model.summary</a:t>
            </a:r>
            <a:r>
              <a:rPr lang="en-GB" sz="1100" b="1" dirty="0"/>
              <a:t>()</a:t>
            </a:r>
          </a:p>
          <a:p>
            <a:pPr marL="0" indent="0">
              <a:lnSpc>
                <a:spcPct val="120000"/>
              </a:lnSpc>
              <a:buNone/>
            </a:pPr>
            <a:r>
              <a:rPr lang="en-GB" sz="1100" b="1" dirty="0"/>
              <a:t>	</a:t>
            </a:r>
            <a:r>
              <a:rPr lang="en-GB" sz="1100" b="1" dirty="0" err="1"/>
              <a:t>model.compile</a:t>
            </a:r>
            <a:r>
              <a:rPr lang="en-GB" sz="1100" b="1" dirty="0"/>
              <a:t>(loss='</a:t>
            </a:r>
            <a:r>
              <a:rPr lang="en-GB" sz="1100" b="1" dirty="0" err="1"/>
              <a:t>binary_crossentropy</a:t>
            </a:r>
            <a:r>
              <a:rPr lang="en-GB" sz="1100" b="1" dirty="0"/>
              <a:t>', optimizer='</a:t>
            </a:r>
            <a:r>
              <a:rPr lang="en-GB" sz="1100" b="1" dirty="0" err="1"/>
              <a:t>adam</a:t>
            </a:r>
            <a:r>
              <a:rPr lang="en-GB" sz="1100" b="1" dirty="0"/>
              <a:t>', metrics=['accuracy'])</a:t>
            </a:r>
          </a:p>
          <a:p>
            <a:pPr marL="0" indent="0">
              <a:lnSpc>
                <a:spcPct val="120000"/>
              </a:lnSpc>
              <a:buNone/>
            </a:pPr>
            <a:r>
              <a:rPr lang="en-GB" sz="1100" b="1" dirty="0"/>
              <a:t>	return model</a:t>
            </a:r>
          </a:p>
          <a:p>
            <a:pPr marL="0" indent="0">
              <a:lnSpc>
                <a:spcPct val="120000"/>
              </a:lnSpc>
              <a:buNone/>
            </a:pPr>
            <a:r>
              <a:rPr lang="en-GB" sz="1100" b="1" dirty="0"/>
              <a:t>def run_model(model, X_train, Y_train, X_test, Y_test):</a:t>
            </a:r>
          </a:p>
          <a:p>
            <a:pPr marL="0" indent="0">
              <a:lnSpc>
                <a:spcPct val="120000"/>
              </a:lnSpc>
              <a:buNone/>
            </a:pPr>
            <a:r>
              <a:rPr lang="en-GB" sz="1100" b="1" dirty="0"/>
              <a:t>	earlystop = EarlyStopping(monitor='val_loss', min_delta=0.001, patience=10, verbose=0, mode='auto')</a:t>
            </a:r>
          </a:p>
          <a:p>
            <a:pPr marL="0" indent="0">
              <a:lnSpc>
                <a:spcPct val="120000"/>
              </a:lnSpc>
              <a:buNone/>
            </a:pPr>
            <a:r>
              <a:rPr lang="en-GB" sz="1100" b="1" dirty="0"/>
              <a:t>	callbacks_list = [earlystop]</a:t>
            </a:r>
          </a:p>
          <a:p>
            <a:pPr marL="0" indent="0">
              <a:lnSpc>
                <a:spcPct val="120000"/>
              </a:lnSpc>
              <a:buNone/>
            </a:pPr>
            <a:r>
              <a:rPr lang="en-GB" sz="1100" b="1" dirty="0"/>
              <a:t>	history = model.fit(X_train, Y_train, epochs=200, validation_data=(X_test, Y_test), batch_size=5000, callbacks=callbacks_list)</a:t>
            </a:r>
          </a:p>
          <a:p>
            <a:pPr marL="0" indent="0">
              <a:lnSpc>
                <a:spcPct val="120000"/>
              </a:lnSpc>
              <a:buNone/>
            </a:pPr>
            <a:r>
              <a:rPr lang="en-GB" sz="1100" b="1" dirty="0"/>
              <a:t>	model.save("Trained_data.h5")</a:t>
            </a:r>
          </a:p>
          <a:p>
            <a:pPr marL="0" indent="0">
              <a:lnSpc>
                <a:spcPct val="120000"/>
              </a:lnSpc>
              <a:buNone/>
            </a:pPr>
            <a:r>
              <a:rPr lang="en-GB" sz="1100" b="1" dirty="0"/>
              <a:t>	print("Saved model to disk!")</a:t>
            </a:r>
          </a:p>
          <a:p>
            <a:pPr marL="0" indent="0">
              <a:lnSpc>
                <a:spcPct val="120000"/>
              </a:lnSpc>
              <a:buNone/>
            </a:pPr>
            <a:r>
              <a:rPr lang="en-GB" sz="1100" b="1" dirty="0"/>
              <a:t>	return history</a:t>
            </a:r>
          </a:p>
          <a:p>
            <a:pPr marL="0" indent="0">
              <a:lnSpc>
                <a:spcPct val="120000"/>
              </a:lnSpc>
              <a:buNone/>
            </a:pPr>
            <a:r>
              <a:rPr lang="en-GB" sz="1100" b="1" dirty="0"/>
              <a:t>def plot_model_history(model_history):</a:t>
            </a:r>
          </a:p>
          <a:p>
            <a:pPr marL="0" indent="0">
              <a:lnSpc>
                <a:spcPct val="120000"/>
              </a:lnSpc>
              <a:buNone/>
            </a:pPr>
            <a:r>
              <a:rPr lang="en-GB" sz="1100" b="1" dirty="0"/>
              <a:t>    fig, axs = plt.subplots(1,2,figsize=(15,5))</a:t>
            </a:r>
          </a:p>
          <a:p>
            <a:pPr marL="0" indent="0">
              <a:lnSpc>
                <a:spcPct val="120000"/>
              </a:lnSpc>
              <a:buNone/>
            </a:pPr>
            <a:r>
              <a:rPr lang="en-GB" sz="1100" b="1" dirty="0"/>
              <a:t># summarize history for accuracy</a:t>
            </a:r>
          </a:p>
          <a:p>
            <a:pPr marL="0" indent="0">
              <a:lnSpc>
                <a:spcPct val="120000"/>
              </a:lnSpc>
              <a:buNone/>
            </a:pPr>
            <a:r>
              <a:rPr lang="en-GB" sz="1100" b="1" dirty="0"/>
              <a:t>axs[0].plot(range(1,len(model_history.history['accuracy'])+1),model_history.history['accuracy'])  axs[0].plot(range(1,len(model_history.history['val_accuracy'])+1),model_history.history['val_accuracy'])</a:t>
            </a:r>
          </a:p>
          <a:p>
            <a:pPr marL="0" indent="0">
              <a:lnSpc>
                <a:spcPct val="120000"/>
              </a:lnSpc>
              <a:buNone/>
            </a:pPr>
            <a:r>
              <a:rPr lang="en-GB" sz="1100" b="1" dirty="0"/>
              <a:t>    axs[0].set_title('Model Accuracy')</a:t>
            </a:r>
          </a:p>
          <a:p>
            <a:pPr marL="0" indent="0">
              <a:lnSpc>
                <a:spcPct val="120000"/>
              </a:lnSpc>
              <a:buNone/>
            </a:pPr>
            <a:r>
              <a:rPr lang="en-GB" sz="1100" b="1" dirty="0"/>
              <a:t>    axs[0].set_title('Model Accuracy')</a:t>
            </a:r>
          </a:p>
          <a:p>
            <a:pPr marL="0" indent="0">
              <a:lnSpc>
                <a:spcPct val="120000"/>
              </a:lnSpc>
              <a:buNone/>
            </a:pPr>
            <a:r>
              <a:rPr lang="en-GB" sz="1100" b="1" dirty="0"/>
              <a:t>    axs[0].set_ylabel('Accuracy')</a:t>
            </a:r>
          </a:p>
          <a:p>
            <a:pPr marL="0" indent="0">
              <a:lnSpc>
                <a:spcPct val="120000"/>
              </a:lnSpc>
              <a:buNone/>
            </a:pPr>
            <a:r>
              <a:rPr lang="en-GB" sz="1100" b="1" dirty="0"/>
              <a:t>    axs[0].set_xlabel('Epoch')   axs[0].set_xticks(np.arange(1,len(model_history.history['accuracy'])+1),len(model_history.history['accuracy'])/10)</a:t>
            </a:r>
          </a:p>
          <a:p>
            <a:pPr marL="0" indent="0">
              <a:lnSpc>
                <a:spcPct val="120000"/>
              </a:lnSpc>
              <a:buNone/>
            </a:pPr>
            <a:r>
              <a:rPr lang="en-GB" sz="1100" b="1" dirty="0"/>
              <a:t>    axs[0].legend(['train', 'val'], loc='best');</a:t>
            </a:r>
          </a:p>
          <a:p>
            <a:pPr marL="0" indent="0">
              <a:lnSpc>
                <a:spcPct val="120000"/>
              </a:lnSpc>
              <a:buNone/>
            </a:pPr>
            <a:r>
              <a:rPr lang="en-GB" sz="1100" b="1" dirty="0"/>
              <a:t>    # summarize history for loss   axs[1].plot(range(1,len(model_history.history['loss'])+1),model_history.history['loss'])   axs[1].plot(range(1,len(model_history.history['val_loss'])+1),model_history.history['val_loss'])</a:t>
            </a:r>
          </a:p>
          <a:p>
            <a:pPr marL="0" indent="0">
              <a:lnSpc>
                <a:spcPct val="120000"/>
              </a:lnSpc>
              <a:buNone/>
            </a:pPr>
            <a:r>
              <a:rPr lang="en-GB" sz="1100" b="1" dirty="0"/>
              <a:t>    axs[1].set_title('Model Loss')</a:t>
            </a:r>
          </a:p>
          <a:p>
            <a:pPr marL="0" indent="0">
              <a:lnSpc>
                <a:spcPct val="120000"/>
              </a:lnSpc>
              <a:buNone/>
            </a:pPr>
            <a:r>
              <a:rPr lang="en-GB" sz="1100" b="1" dirty="0"/>
              <a:t>    axs[1].set_ylabel('Loss')</a:t>
            </a:r>
          </a:p>
          <a:p>
            <a:pPr marL="0" indent="0">
              <a:lnSpc>
                <a:spcPct val="120000"/>
              </a:lnSpc>
              <a:buNone/>
            </a:pPr>
            <a:r>
              <a:rPr lang="en-GB" sz="1100" b="1" dirty="0"/>
              <a:t>    axs[1].set_xlabel('Epoch') axs[1].set_xticks(np.arange(1,len(model_history.history['loss'])+1),len(model_history.history['loss'])/10)</a:t>
            </a:r>
          </a:p>
          <a:p>
            <a:pPr marL="0" indent="0">
              <a:lnSpc>
                <a:spcPct val="120000"/>
              </a:lnSpc>
              <a:buNone/>
            </a:pPr>
            <a:r>
              <a:rPr lang="en-GB" sz="1100" b="1" dirty="0"/>
              <a:t>    axs[1].legend(['train', 'val'], loc='best’);</a:t>
            </a:r>
          </a:p>
          <a:p>
            <a:pPr marL="0" indent="0">
              <a:lnSpc>
                <a:spcPct val="120000"/>
              </a:lnSpc>
              <a:buNone/>
            </a:pPr>
            <a:r>
              <a:rPr lang="en-GB" sz="1100" b="1" dirty="0"/>
              <a:t> </a:t>
            </a:r>
            <a:r>
              <a:rPr lang="en-GB" sz="1100" b="1" dirty="0" err="1"/>
              <a:t>plt.savefig</a:t>
            </a:r>
            <a:r>
              <a:rPr lang="en-GB" sz="1100" b="1" dirty="0"/>
              <a:t>('model_history.png')</a:t>
            </a:r>
          </a:p>
          <a:p>
            <a:pPr marL="0" indent="0">
              <a:lnSpc>
                <a:spcPct val="120000"/>
              </a:lnSpc>
              <a:buNone/>
            </a:pPr>
            <a:r>
              <a:rPr lang="en-GB" sz="1100" b="1" dirty="0"/>
              <a:t> </a:t>
            </a:r>
          </a:p>
        </p:txBody>
      </p:sp>
    </p:spTree>
    <p:extLst>
      <p:ext uri="{BB962C8B-B14F-4D97-AF65-F5344CB8AC3E}">
        <p14:creationId xmlns:p14="http://schemas.microsoft.com/office/powerpoint/2010/main" val="1149269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9685FF-375F-435B-A374-26549D53E7DF}"/>
              </a:ext>
            </a:extLst>
          </p:cNvPr>
          <p:cNvSpPr>
            <a:spLocks noGrp="1"/>
          </p:cNvSpPr>
          <p:nvPr>
            <p:ph idx="1"/>
          </p:nvPr>
        </p:nvSpPr>
        <p:spPr>
          <a:xfrm>
            <a:off x="0" y="1"/>
            <a:ext cx="12192000" cy="6857999"/>
          </a:xfrm>
          <a:solidFill>
            <a:schemeClr val="accent1">
              <a:lumMod val="40000"/>
              <a:lumOff val="60000"/>
            </a:schemeClr>
          </a:solidFill>
        </p:spPr>
        <p:txBody>
          <a:bodyPr numCol="2">
            <a:noAutofit/>
          </a:bodyPr>
          <a:lstStyle/>
          <a:p>
            <a:pPr marL="0" indent="0">
              <a:lnSpc>
                <a:spcPct val="120000"/>
              </a:lnSpc>
              <a:buNone/>
            </a:pPr>
            <a:r>
              <a:rPr lang="en-GB" sz="1100" b="1" dirty="0"/>
              <a:t>def clip_level_prediction(model, X_test, Y_test):</a:t>
            </a:r>
          </a:p>
          <a:p>
            <a:pPr marL="0" indent="0">
              <a:lnSpc>
                <a:spcPct val="120000"/>
              </a:lnSpc>
              <a:buNone/>
            </a:pPr>
            <a:r>
              <a:rPr lang="en-GB" sz="1100" b="1" dirty="0"/>
              <a:t>	Y_pred = model.predict_classes(X_test)</a:t>
            </a:r>
          </a:p>
          <a:p>
            <a:pPr marL="0" indent="0">
              <a:lnSpc>
                <a:spcPct val="120000"/>
              </a:lnSpc>
              <a:buNone/>
            </a:pPr>
            <a:r>
              <a:rPr lang="en-GB" sz="1100" b="1" dirty="0"/>
              <a:t>	cm = confusion_matrix(Y_pred, Y_test)</a:t>
            </a:r>
          </a:p>
          <a:p>
            <a:pPr marL="0" indent="0">
              <a:lnSpc>
                <a:spcPct val="120000"/>
              </a:lnSpc>
              <a:buNone/>
            </a:pPr>
            <a:r>
              <a:rPr lang="en-GB" sz="1100" b="1" dirty="0"/>
              <a:t>	df_cm = pd.DataFrame(cm, index = ['Non-EM', 'EM'],</a:t>
            </a:r>
          </a:p>
          <a:p>
            <a:pPr marL="0" indent="0">
              <a:lnSpc>
                <a:spcPct val="120000"/>
              </a:lnSpc>
              <a:buNone/>
            </a:pPr>
            <a:r>
              <a:rPr lang="en-GB" sz="1100" b="1" dirty="0"/>
              <a:t>	                  columns = ['Non-EM', 'EM'])</a:t>
            </a:r>
          </a:p>
          <a:p>
            <a:pPr marL="0" indent="0">
              <a:lnSpc>
                <a:spcPct val="120000"/>
              </a:lnSpc>
              <a:buNone/>
            </a:pPr>
            <a:r>
              <a:rPr lang="en-GB" sz="1100" b="1" dirty="0"/>
              <a:t>	plt.figure(figsize = (8,6))</a:t>
            </a:r>
          </a:p>
          <a:p>
            <a:pPr marL="0" indent="0">
              <a:lnSpc>
                <a:spcPct val="120000"/>
              </a:lnSpc>
              <a:buNone/>
            </a:pPr>
            <a:r>
              <a:rPr lang="en-GB" sz="1100" b="1" dirty="0"/>
              <a:t>	sns.heatmap(df_cm, annot=True, cmap='YlGnBu');</a:t>
            </a:r>
          </a:p>
          <a:p>
            <a:pPr marL="0" indent="0">
              <a:lnSpc>
                <a:spcPct val="120000"/>
              </a:lnSpc>
              <a:buNone/>
            </a:pPr>
            <a:r>
              <a:rPr lang="en-GB" sz="1100" b="1" dirty="0"/>
              <a:t>	plt.savefig('Clip_confusion_matrix.png')</a:t>
            </a:r>
          </a:p>
          <a:p>
            <a:pPr marL="0" indent="0">
              <a:lnSpc>
                <a:spcPct val="120000"/>
              </a:lnSpc>
              <a:buNone/>
            </a:pPr>
            <a:r>
              <a:rPr lang="en-GB" sz="1100" b="1" dirty="0"/>
              <a:t>def predict_probability(y, scaler, sr):</a:t>
            </a:r>
          </a:p>
          <a:p>
            <a:pPr marL="0" indent="0">
              <a:lnSpc>
                <a:spcPct val="120000"/>
              </a:lnSpc>
              <a:buNone/>
            </a:pPr>
            <a:r>
              <a:rPr lang="en-GB" sz="1100" b="1" dirty="0"/>
              <a:t>    y = preprocess(y)</a:t>
            </a:r>
          </a:p>
          <a:p>
            <a:pPr marL="0" indent="0">
              <a:lnSpc>
                <a:spcPct val="120000"/>
              </a:lnSpc>
              <a:buNone/>
            </a:pPr>
            <a:r>
              <a:rPr lang="en-GB" sz="1100" b="1" dirty="0"/>
              <a:t>    features_list = audioFeatureExtraction.stFeatureExtraction(y, sr, 0.10*sr, .05*sr)</a:t>
            </a:r>
          </a:p>
          <a:p>
            <a:pPr marL="0" indent="0">
              <a:lnSpc>
                <a:spcPct val="120000"/>
              </a:lnSpc>
              <a:buNone/>
            </a:pPr>
            <a:r>
              <a:rPr lang="en-GB" sz="1100" b="1" dirty="0"/>
              <a:t>    scaler.transform(features_list)</a:t>
            </a:r>
          </a:p>
          <a:p>
            <a:pPr marL="0" indent="0">
              <a:lnSpc>
                <a:spcPct val="120000"/>
              </a:lnSpc>
              <a:buNone/>
            </a:pPr>
            <a:r>
              <a:rPr lang="en-GB" sz="1100" b="1" dirty="0"/>
              <a:t>    count = 0</a:t>
            </a:r>
          </a:p>
          <a:p>
            <a:pPr marL="0" indent="0">
              <a:lnSpc>
                <a:spcPct val="120000"/>
              </a:lnSpc>
              <a:buNone/>
            </a:pPr>
            <a:r>
              <a:rPr lang="en-GB" sz="1100" b="1" dirty="0"/>
              <a:t>    N = 10 # Window size</a:t>
            </a:r>
          </a:p>
          <a:p>
            <a:pPr marL="0" indent="0">
              <a:lnSpc>
                <a:spcPct val="120000"/>
              </a:lnSpc>
              <a:buNone/>
            </a:pPr>
            <a:r>
              <a:rPr lang="en-GB" sz="1100" b="1" dirty="0"/>
              <a:t>    th = 0.5 # Minimum probabilty value for Em presence</a:t>
            </a:r>
          </a:p>
          <a:p>
            <a:pPr marL="0" indent="0">
              <a:lnSpc>
                <a:spcPct val="120000"/>
              </a:lnSpc>
              <a:buNone/>
            </a:pPr>
            <a:r>
              <a:rPr lang="en-GB" sz="1100" b="1" dirty="0"/>
              <a:t>    model = load_model('Trained_data.h5')</a:t>
            </a:r>
          </a:p>
          <a:p>
            <a:pPr marL="0" indent="0">
              <a:lnSpc>
                <a:spcPct val="120000"/>
              </a:lnSpc>
              <a:buNone/>
            </a:pPr>
            <a:r>
              <a:rPr lang="en-GB" sz="1100" b="1" dirty="0"/>
              <a:t>    prob_list = []</a:t>
            </a:r>
          </a:p>
          <a:p>
            <a:pPr marL="0" indent="0">
              <a:lnSpc>
                <a:spcPct val="120000"/>
              </a:lnSpc>
              <a:buNone/>
            </a:pPr>
            <a:r>
              <a:rPr lang="en-GB" sz="1100" b="1" dirty="0"/>
              <a:t>class_list = []</a:t>
            </a:r>
          </a:p>
          <a:p>
            <a:pPr marL="0" indent="0">
              <a:lnSpc>
                <a:spcPct val="120000"/>
              </a:lnSpc>
              <a:buNone/>
            </a:pPr>
            <a:r>
              <a:rPr lang="en-GB" sz="1100" b="1" dirty="0"/>
              <a:t>    for i in range(N):</a:t>
            </a:r>
          </a:p>
          <a:p>
            <a:pPr marL="0" indent="0">
              <a:lnSpc>
                <a:spcPct val="120000"/>
              </a:lnSpc>
              <a:buNone/>
            </a:pPr>
            <a:r>
              <a:rPr lang="en-GB" sz="1100" b="1" dirty="0"/>
              <a:t>        p = model.predict(features_list[i].reshape(1,34), batch_size=None, verbose=0)</a:t>
            </a:r>
          </a:p>
          <a:p>
            <a:pPr marL="0" indent="0">
              <a:lnSpc>
                <a:spcPct val="120000"/>
              </a:lnSpc>
              <a:buNone/>
            </a:pPr>
            <a:r>
              <a:rPr lang="en-GB" sz="1100" b="1" dirty="0"/>
              <a:t>        p = p.flatten()</a:t>
            </a:r>
          </a:p>
          <a:p>
            <a:pPr marL="0" indent="0">
              <a:lnSpc>
                <a:spcPct val="120000"/>
              </a:lnSpc>
              <a:buNone/>
            </a:pPr>
            <a:r>
              <a:rPr lang="en-GB" sz="1100" b="1" dirty="0"/>
              <a:t>        prob_list.append(p)</a:t>
            </a:r>
          </a:p>
          <a:p>
            <a:pPr marL="0" indent="0">
              <a:lnSpc>
                <a:spcPct val="120000"/>
              </a:lnSpc>
              <a:buNone/>
            </a:pPr>
            <a:r>
              <a:rPr lang="en-GB" sz="1100" b="1" dirty="0"/>
              <a:t>    prob = np.mean(prob_list)</a:t>
            </a:r>
          </a:p>
          <a:p>
            <a:pPr marL="0" indent="0">
              <a:lnSpc>
                <a:spcPct val="120000"/>
              </a:lnSpc>
              <a:buNone/>
            </a:pPr>
            <a:r>
              <a:rPr lang="en-GB" sz="1100" b="1" dirty="0"/>
              <a:t>if prob &gt; th:</a:t>
            </a:r>
          </a:p>
          <a:p>
            <a:pPr marL="0" indent="0">
              <a:lnSpc>
                <a:spcPct val="120000"/>
              </a:lnSpc>
              <a:buNone/>
            </a:pPr>
            <a:r>
              <a:rPr lang="en-GB" sz="1100" b="1" dirty="0"/>
              <a:t>        #print("Em")</a:t>
            </a:r>
          </a:p>
          <a:p>
            <a:pPr marL="0" indent="0">
              <a:lnSpc>
                <a:spcPct val="120000"/>
              </a:lnSpc>
              <a:buNone/>
            </a:pPr>
            <a:r>
              <a:rPr lang="en-GB" sz="1100" b="1" dirty="0"/>
              <a:t>        class_list.append(1)</a:t>
            </a:r>
          </a:p>
          <a:p>
            <a:pPr marL="0" indent="0">
              <a:lnSpc>
                <a:spcPct val="120000"/>
              </a:lnSpc>
              <a:buNone/>
            </a:pPr>
            <a:r>
              <a:rPr lang="en-GB" sz="1100" b="1" dirty="0"/>
              <a:t>    else:</a:t>
            </a:r>
          </a:p>
          <a:p>
            <a:pPr marL="0" indent="0">
              <a:lnSpc>
                <a:spcPct val="120000"/>
              </a:lnSpc>
              <a:buNone/>
            </a:pPr>
            <a:r>
              <a:rPr lang="en-GB" sz="1100" b="1" dirty="0"/>
              <a:t>        #print("Non-em")</a:t>
            </a:r>
          </a:p>
          <a:p>
            <a:pPr marL="0" indent="0">
              <a:lnSpc>
                <a:spcPct val="120000"/>
              </a:lnSpc>
              <a:buNone/>
            </a:pPr>
            <a:r>
              <a:rPr lang="en-GB" sz="1100" b="1" dirty="0"/>
              <a:t>        class_list.append(0)</a:t>
            </a:r>
          </a:p>
          <a:p>
            <a:pPr marL="0" indent="0">
              <a:lnSpc>
                <a:spcPct val="120000"/>
              </a:lnSpc>
              <a:buNone/>
            </a:pPr>
            <a:r>
              <a:rPr lang="en-GB" sz="1100" b="1" dirty="0"/>
              <a:t>for i in range(N,len(features_list)):</a:t>
            </a:r>
          </a:p>
          <a:p>
            <a:pPr marL="0" indent="0">
              <a:lnSpc>
                <a:spcPct val="120000"/>
              </a:lnSpc>
              <a:buNone/>
            </a:pPr>
            <a:r>
              <a:rPr lang="en-GB" sz="1100" b="1" dirty="0"/>
              <a:t>        prob_list.pop(0)</a:t>
            </a:r>
          </a:p>
          <a:p>
            <a:pPr marL="0" indent="0">
              <a:lnSpc>
                <a:spcPct val="120000"/>
              </a:lnSpc>
              <a:buNone/>
            </a:pPr>
            <a:r>
              <a:rPr lang="en-GB" sz="1100" b="1" dirty="0"/>
              <a:t>        p = model.predict(features_list[i].reshape(1,34), batch_size=None, verbose=0)</a:t>
            </a:r>
          </a:p>
          <a:p>
            <a:pPr marL="0" indent="0">
              <a:lnSpc>
                <a:spcPct val="120000"/>
              </a:lnSpc>
              <a:buNone/>
            </a:pPr>
            <a:r>
              <a:rPr lang="en-GB" sz="1100" b="1" dirty="0"/>
              <a:t>        p = p.flatten()</a:t>
            </a:r>
          </a:p>
          <a:p>
            <a:pPr marL="0" indent="0">
              <a:lnSpc>
                <a:spcPct val="120000"/>
              </a:lnSpc>
              <a:buNone/>
            </a:pPr>
            <a:r>
              <a:rPr lang="en-GB" sz="1100" b="1" dirty="0"/>
              <a:t>        prob_list.append(p)</a:t>
            </a:r>
          </a:p>
          <a:p>
            <a:pPr marL="0" indent="0">
              <a:lnSpc>
                <a:spcPct val="120000"/>
              </a:lnSpc>
              <a:buNone/>
            </a:pPr>
            <a:r>
              <a:rPr lang="en-GB" sz="1100" b="1" dirty="0"/>
              <a:t>        prob = np.mean(prob_list)</a:t>
            </a:r>
          </a:p>
          <a:p>
            <a:pPr marL="0" indent="0">
              <a:lnSpc>
                <a:spcPct val="120000"/>
              </a:lnSpc>
              <a:buNone/>
            </a:pPr>
            <a:r>
              <a:rPr lang="en-GB" sz="1100" b="1" dirty="0"/>
              <a:t>        #print(prob)</a:t>
            </a:r>
          </a:p>
          <a:p>
            <a:pPr marL="0" indent="0">
              <a:lnSpc>
                <a:spcPct val="120000"/>
              </a:lnSpc>
              <a:buNone/>
            </a:pPr>
            <a:r>
              <a:rPr lang="en-GB" sz="1100" b="1" dirty="0"/>
              <a:t>        </a:t>
            </a:r>
          </a:p>
          <a:p>
            <a:pPr marL="0" indent="0">
              <a:lnSpc>
                <a:spcPct val="120000"/>
              </a:lnSpc>
              <a:buNone/>
            </a:pPr>
            <a:r>
              <a:rPr lang="en-GB" sz="1100" b="1" dirty="0"/>
              <a:t> </a:t>
            </a:r>
          </a:p>
        </p:txBody>
      </p:sp>
    </p:spTree>
    <p:extLst>
      <p:ext uri="{BB962C8B-B14F-4D97-AF65-F5344CB8AC3E}">
        <p14:creationId xmlns:p14="http://schemas.microsoft.com/office/powerpoint/2010/main" val="839690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E1069-941A-45C2-8A87-564C69309FC5}"/>
              </a:ext>
            </a:extLst>
          </p:cNvPr>
          <p:cNvSpPr>
            <a:spLocks noGrp="1"/>
          </p:cNvSpPr>
          <p:nvPr>
            <p:ph idx="1"/>
          </p:nvPr>
        </p:nvSpPr>
        <p:spPr>
          <a:xfrm>
            <a:off x="1" y="0"/>
            <a:ext cx="12192000" cy="6858000"/>
          </a:xfrm>
          <a:solidFill>
            <a:schemeClr val="accent1">
              <a:lumMod val="40000"/>
              <a:lumOff val="60000"/>
            </a:schemeClr>
          </a:solidFill>
        </p:spPr>
        <p:txBody>
          <a:bodyPr numCol="2">
            <a:normAutofit/>
          </a:bodyPr>
          <a:lstStyle/>
          <a:p>
            <a:pPr marL="0" indent="0">
              <a:lnSpc>
                <a:spcPct val="120000"/>
              </a:lnSpc>
              <a:buNone/>
            </a:pPr>
            <a:r>
              <a:rPr lang="en-GB" sz="1100" b="1" dirty="0"/>
              <a:t>if prob &gt; th:</a:t>
            </a:r>
          </a:p>
          <a:p>
            <a:pPr marL="0" indent="0">
              <a:lnSpc>
                <a:spcPct val="120000"/>
              </a:lnSpc>
              <a:buNone/>
            </a:pPr>
            <a:r>
              <a:rPr lang="en-GB" sz="1100" b="1" dirty="0"/>
              <a:t>            #print("Em")</a:t>
            </a:r>
          </a:p>
          <a:p>
            <a:pPr marL="0" indent="0">
              <a:lnSpc>
                <a:spcPct val="120000"/>
              </a:lnSpc>
              <a:buNone/>
            </a:pPr>
            <a:r>
              <a:rPr lang="en-GB" sz="1100" b="1" dirty="0"/>
              <a:t>            class_list.append(1)</a:t>
            </a:r>
          </a:p>
          <a:p>
            <a:pPr marL="0" indent="0">
              <a:lnSpc>
                <a:spcPct val="120000"/>
              </a:lnSpc>
              <a:buNone/>
            </a:pPr>
            <a:r>
              <a:rPr lang="en-GB" sz="1100" b="1" dirty="0"/>
              <a:t>        else:</a:t>
            </a:r>
          </a:p>
          <a:p>
            <a:pPr marL="0" indent="0">
              <a:lnSpc>
                <a:spcPct val="120000"/>
              </a:lnSpc>
              <a:buNone/>
            </a:pPr>
            <a:r>
              <a:rPr lang="en-GB" sz="1100" b="1" dirty="0"/>
              <a:t>            #print("Non-em")</a:t>
            </a:r>
          </a:p>
          <a:p>
            <a:pPr marL="0" indent="0">
              <a:lnSpc>
                <a:spcPct val="120000"/>
              </a:lnSpc>
              <a:buNone/>
            </a:pPr>
            <a:r>
              <a:rPr lang="en-GB" sz="1100" b="1" dirty="0"/>
              <a:t>            class_list.append(0)</a:t>
            </a:r>
          </a:p>
          <a:p>
            <a:pPr marL="0" indent="0">
              <a:lnSpc>
                <a:spcPct val="120000"/>
              </a:lnSpc>
              <a:buNone/>
            </a:pPr>
            <a:r>
              <a:rPr lang="en-GB" sz="1100" b="1" dirty="0"/>
              <a:t>    return class_list</a:t>
            </a:r>
          </a:p>
          <a:p>
            <a:pPr marL="0" indent="0">
              <a:lnSpc>
                <a:spcPct val="120000"/>
              </a:lnSpc>
              <a:buNone/>
            </a:pPr>
            <a:r>
              <a:rPr lang="en-GB" sz="1100" b="1" dirty="0"/>
              <a:t># Test Accuracy</a:t>
            </a:r>
          </a:p>
          <a:p>
            <a:pPr marL="0" indent="0">
              <a:lnSpc>
                <a:spcPct val="120000"/>
              </a:lnSpc>
              <a:buNone/>
            </a:pPr>
            <a:r>
              <a:rPr lang="en-GB" sz="1100" b="1" dirty="0"/>
              <a:t>def predict_output(y, scaler, sr):</a:t>
            </a:r>
          </a:p>
          <a:p>
            <a:pPr marL="0" indent="0">
              <a:lnSpc>
                <a:spcPct val="120000"/>
              </a:lnSpc>
              <a:buNone/>
            </a:pPr>
            <a:r>
              <a:rPr lang="en-GB" sz="1100" b="1" dirty="0"/>
              <a:t>    class_list = predict_probability(y, scaler, sr)</a:t>
            </a:r>
          </a:p>
          <a:p>
            <a:pPr marL="0" indent="0">
              <a:lnSpc>
                <a:spcPct val="120000"/>
              </a:lnSpc>
              <a:buNone/>
            </a:pPr>
            <a:r>
              <a:rPr lang="en-GB" sz="1100" b="1" dirty="0"/>
              <a:t>    if np.mean(class_list) &gt; 0.5:</a:t>
            </a:r>
          </a:p>
          <a:p>
            <a:pPr marL="0" indent="0">
              <a:lnSpc>
                <a:spcPct val="120000"/>
              </a:lnSpc>
              <a:buNone/>
            </a:pPr>
            <a:r>
              <a:rPr lang="en-GB" sz="1100" b="1" dirty="0"/>
              <a:t>        return 1</a:t>
            </a:r>
          </a:p>
          <a:p>
            <a:pPr marL="0" indent="0">
              <a:lnSpc>
                <a:spcPct val="120000"/>
              </a:lnSpc>
              <a:buNone/>
            </a:pPr>
            <a:r>
              <a:rPr lang="en-GB" sz="1100" b="1" dirty="0"/>
              <a:t>    else:</a:t>
            </a:r>
          </a:p>
          <a:p>
            <a:pPr marL="0" indent="0">
              <a:lnSpc>
                <a:spcPct val="120000"/>
              </a:lnSpc>
              <a:buNone/>
            </a:pPr>
            <a:r>
              <a:rPr lang="en-GB" sz="1100" b="1" dirty="0"/>
              <a:t>        return 0</a:t>
            </a:r>
          </a:p>
          <a:p>
            <a:pPr marL="0" indent="0">
              <a:lnSpc>
                <a:spcPct val="120000"/>
              </a:lnSpc>
              <a:buNone/>
            </a:pPr>
            <a:r>
              <a:rPr lang="en-GB" sz="1100" b="1" dirty="0"/>
              <a:t>def main():</a:t>
            </a:r>
          </a:p>
          <a:p>
            <a:pPr marL="0" indent="0">
              <a:lnSpc>
                <a:spcPct val="120000"/>
              </a:lnSpc>
              <a:buNone/>
            </a:pPr>
            <a:r>
              <a:rPr lang="en-GB" sz="1100" b="1" dirty="0"/>
              <a:t>    # ## TO DO:</a:t>
            </a:r>
          </a:p>
          <a:p>
            <a:pPr marL="0" indent="0">
              <a:lnSpc>
                <a:spcPct val="120000"/>
              </a:lnSpc>
              <a:buNone/>
            </a:pPr>
            <a:r>
              <a:rPr lang="en-GB" sz="1100" b="1" dirty="0"/>
              <a:t>    # Save extracted train and test data into npz or hdfs format</a:t>
            </a:r>
          </a:p>
          <a:p>
            <a:pPr marL="0" indent="0">
              <a:lnSpc>
                <a:spcPct val="120000"/>
              </a:lnSpc>
              <a:buNone/>
            </a:pPr>
            <a:r>
              <a:rPr lang="en-GB" sz="1100" b="1" dirty="0"/>
              <a:t>    # train data</a:t>
            </a:r>
          </a:p>
          <a:p>
            <a:pPr marL="0" indent="0">
              <a:lnSpc>
                <a:spcPct val="120000"/>
              </a:lnSpc>
              <a:buNone/>
            </a:pPr>
            <a:r>
              <a:rPr lang="en-GB" sz="1100" b="1" dirty="0"/>
              <a:t>    train_path_em = 'For_training/Emergency/'</a:t>
            </a:r>
          </a:p>
          <a:p>
            <a:pPr marL="0" indent="0">
              <a:lnSpc>
                <a:spcPct val="120000"/>
              </a:lnSpc>
              <a:buNone/>
            </a:pPr>
            <a:r>
              <a:rPr lang="en-GB" sz="1100" b="1" dirty="0"/>
              <a:t>    train_path_nonem = 'For_training/nonEmergency/'</a:t>
            </a:r>
          </a:p>
          <a:p>
            <a:pPr marL="0" indent="0">
              <a:lnSpc>
                <a:spcPct val="120000"/>
              </a:lnSpc>
              <a:buNone/>
            </a:pPr>
            <a:r>
              <a:rPr lang="en-GB" sz="1100" b="1" dirty="0"/>
              <a:t>    print("Training data")</a:t>
            </a:r>
          </a:p>
          <a:p>
            <a:pPr marL="0" indent="0">
              <a:lnSpc>
                <a:spcPct val="120000"/>
              </a:lnSpc>
              <a:buNone/>
            </a:pPr>
            <a:r>
              <a:rPr lang="en-GB" sz="1100" b="1" dirty="0"/>
              <a:t>    Em_data, Nonem_data = get_data(train_path_em, train_path_nonem)</a:t>
            </a:r>
          </a:p>
          <a:p>
            <a:pPr marL="0" indent="0">
              <a:lnSpc>
                <a:spcPct val="120000"/>
              </a:lnSpc>
              <a:buNone/>
            </a:pPr>
            <a:r>
              <a:rPr lang="en-GB" sz="1100" b="1" dirty="0"/>
              <a:t>    X_train, Y_train, scaler = prepare_data_train(Em_data, Nonem_data)</a:t>
            </a:r>
          </a:p>
          <a:p>
            <a:pPr marL="0" indent="0">
              <a:lnSpc>
                <a:spcPct val="120000"/>
              </a:lnSpc>
              <a:buNone/>
            </a:pPr>
            <a:r>
              <a:rPr lang="en-GB" sz="1100" b="1" dirty="0"/>
              <a:t>   # test data</a:t>
            </a:r>
          </a:p>
          <a:p>
            <a:pPr marL="0" indent="0">
              <a:lnSpc>
                <a:spcPct val="120000"/>
              </a:lnSpc>
              <a:buNone/>
            </a:pPr>
            <a:r>
              <a:rPr lang="en-GB" sz="1100" b="1" dirty="0"/>
              <a:t>    test_path_em = 'For_evaluation/Emergency/'</a:t>
            </a:r>
          </a:p>
          <a:p>
            <a:pPr marL="0" indent="0">
              <a:lnSpc>
                <a:spcPct val="120000"/>
              </a:lnSpc>
              <a:buNone/>
            </a:pPr>
            <a:r>
              <a:rPr lang="en-GB" sz="1100" b="1" dirty="0"/>
              <a:t>    test_path_nonem = 'For_evaluation/nonEmergency/'</a:t>
            </a:r>
          </a:p>
          <a:p>
            <a:pPr marL="0" indent="0">
              <a:lnSpc>
                <a:spcPct val="120000"/>
              </a:lnSpc>
              <a:buNone/>
            </a:pPr>
            <a:r>
              <a:rPr lang="en-GB" sz="1100" b="1" dirty="0"/>
              <a:t>    print("Test data")</a:t>
            </a:r>
          </a:p>
          <a:p>
            <a:pPr marL="0" indent="0">
              <a:lnSpc>
                <a:spcPct val="120000"/>
              </a:lnSpc>
              <a:buNone/>
            </a:pPr>
            <a:r>
              <a:rPr lang="en-GB" sz="1100" b="1" dirty="0"/>
              <a:t>    Em_data, Nonem_data = get_data(test_path_em, test_path_nonem)</a:t>
            </a:r>
          </a:p>
          <a:p>
            <a:pPr marL="0" indent="0">
              <a:lnSpc>
                <a:spcPct val="120000"/>
              </a:lnSpc>
              <a:buNone/>
            </a:pPr>
            <a:r>
              <a:rPr lang="en-GB" sz="1100" b="1" dirty="0"/>
              <a:t>    X_test, Y_test = prepare_data_test(Em_data, Nonem_data, scaler)</a:t>
            </a:r>
          </a:p>
          <a:p>
            <a:pPr marL="0" indent="0">
              <a:lnSpc>
                <a:spcPct val="120000"/>
              </a:lnSpc>
              <a:buNone/>
            </a:pPr>
            <a:r>
              <a:rPr lang="en-GB" sz="1100" b="1" dirty="0"/>
              <a:t>    # Build the model</a:t>
            </a:r>
          </a:p>
          <a:p>
            <a:pPr marL="0" indent="0">
              <a:lnSpc>
                <a:spcPct val="120000"/>
              </a:lnSpc>
              <a:buNone/>
            </a:pPr>
            <a:r>
              <a:rPr lang="en-GB" sz="1100" b="1" dirty="0"/>
              <a:t>    model = build_model()</a:t>
            </a:r>
          </a:p>
          <a:p>
            <a:pPr marL="0" indent="0">
              <a:lnSpc>
                <a:spcPct val="120000"/>
              </a:lnSpc>
              <a:buNone/>
            </a:pPr>
            <a:r>
              <a:rPr lang="en-GB" sz="1100" b="1" dirty="0"/>
              <a:t>    # Run the training</a:t>
            </a:r>
          </a:p>
          <a:p>
            <a:pPr marL="0" indent="0">
              <a:lnSpc>
                <a:spcPct val="120000"/>
              </a:lnSpc>
              <a:buNone/>
            </a:pPr>
            <a:r>
              <a:rPr lang="en-GB" sz="1100" b="1" dirty="0"/>
              <a:t>    history = run_model(model, X_train, Y_train, X_test, </a:t>
            </a:r>
            <a:r>
              <a:rPr lang="en-GB" sz="1100" b="1" dirty="0" err="1"/>
              <a:t>Y_test</a:t>
            </a:r>
            <a:r>
              <a:rPr lang="en-GB" sz="1100" b="1" dirty="0"/>
              <a:t>)</a:t>
            </a:r>
          </a:p>
        </p:txBody>
      </p:sp>
    </p:spTree>
    <p:extLst>
      <p:ext uri="{BB962C8B-B14F-4D97-AF65-F5344CB8AC3E}">
        <p14:creationId xmlns:p14="http://schemas.microsoft.com/office/powerpoint/2010/main" val="4097940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E1069-941A-45C2-8A87-564C69309FC5}"/>
              </a:ext>
            </a:extLst>
          </p:cNvPr>
          <p:cNvSpPr>
            <a:spLocks noGrp="1"/>
          </p:cNvSpPr>
          <p:nvPr>
            <p:ph idx="1"/>
          </p:nvPr>
        </p:nvSpPr>
        <p:spPr>
          <a:xfrm>
            <a:off x="1" y="0"/>
            <a:ext cx="12192000" cy="6858000"/>
          </a:xfrm>
          <a:solidFill>
            <a:schemeClr val="accent1">
              <a:lumMod val="40000"/>
              <a:lumOff val="60000"/>
            </a:schemeClr>
          </a:solidFill>
        </p:spPr>
        <p:txBody>
          <a:bodyPr numCol="2">
            <a:normAutofit/>
          </a:bodyPr>
          <a:lstStyle/>
          <a:p>
            <a:pPr marL="0" indent="0">
              <a:lnSpc>
                <a:spcPct val="120000"/>
              </a:lnSpc>
              <a:buNone/>
            </a:pPr>
            <a:r>
              <a:rPr lang="en-GB" sz="1100" b="1" dirty="0"/>
              <a:t># Plot the loss and accuracy curves</a:t>
            </a:r>
          </a:p>
          <a:p>
            <a:pPr marL="0" indent="0">
              <a:lnSpc>
                <a:spcPct val="120000"/>
              </a:lnSpc>
              <a:buNone/>
            </a:pPr>
            <a:r>
              <a:rPr lang="en-GB" sz="1100" b="1" dirty="0"/>
              <a:t>    #plot_model_history(history)</a:t>
            </a:r>
          </a:p>
          <a:p>
            <a:pPr marL="0" indent="0">
              <a:lnSpc>
                <a:spcPct val="120000"/>
              </a:lnSpc>
              <a:buNone/>
            </a:pPr>
            <a:r>
              <a:rPr lang="en-GB" sz="1100" b="1" dirty="0"/>
              <a:t>    # Get audio clip level evaluation results</a:t>
            </a:r>
          </a:p>
          <a:p>
            <a:pPr marL="0" indent="0">
              <a:lnSpc>
                <a:spcPct val="120000"/>
              </a:lnSpc>
              <a:buNone/>
            </a:pPr>
            <a:r>
              <a:rPr lang="en-GB" sz="1100" b="1" dirty="0"/>
              <a:t>    clip_level_prediction(model, X_test, Y_test)</a:t>
            </a:r>
          </a:p>
          <a:p>
            <a:pPr marL="0" indent="0">
              <a:lnSpc>
                <a:spcPct val="120000"/>
              </a:lnSpc>
              <a:buNone/>
            </a:pPr>
            <a:r>
              <a:rPr lang="en-GB" sz="1100" b="1" dirty="0"/>
              <a:t>    scaler_filename = "scaler.save"</a:t>
            </a:r>
          </a:p>
          <a:p>
            <a:pPr marL="0" indent="0">
              <a:lnSpc>
                <a:spcPct val="120000"/>
              </a:lnSpc>
              <a:buNone/>
            </a:pPr>
            <a:r>
              <a:rPr lang="en-GB" sz="1100" b="1" dirty="0"/>
              <a:t>    scaler = joblib.load(scaler_filename)</a:t>
            </a:r>
          </a:p>
          <a:p>
            <a:pPr marL="0" indent="0">
              <a:lnSpc>
                <a:spcPct val="120000"/>
              </a:lnSpc>
              <a:buNone/>
            </a:pPr>
            <a:r>
              <a:rPr lang="en-GB" sz="1100" b="1" dirty="0"/>
              <a:t>    test_em_files = glob.glob(os.path.join(test_path_em, '*.wav'))</a:t>
            </a:r>
          </a:p>
          <a:p>
            <a:pPr marL="0" indent="0">
              <a:lnSpc>
                <a:spcPct val="120000"/>
              </a:lnSpc>
              <a:buNone/>
            </a:pPr>
            <a:r>
              <a:rPr lang="en-GB" sz="1100" b="1" dirty="0"/>
              <a:t>    test_nonem_files = glob.glob(os.path.join(test_path_nonem, '*.wav'))</a:t>
            </a:r>
          </a:p>
          <a:p>
            <a:pPr marL="0" indent="0">
              <a:lnSpc>
                <a:spcPct val="120000"/>
              </a:lnSpc>
              <a:buNone/>
            </a:pPr>
            <a:r>
              <a:rPr lang="en-GB" sz="1100" b="1" dirty="0"/>
              <a:t>    tot_em, correct_em, tot_nonem, correct_nonem = 0, 0, 0, 0</a:t>
            </a:r>
          </a:p>
          <a:p>
            <a:pPr marL="0" indent="0">
              <a:lnSpc>
                <a:spcPct val="120000"/>
              </a:lnSpc>
              <a:buNone/>
            </a:pPr>
            <a:r>
              <a:rPr lang="en-GB" sz="1100" b="1" dirty="0"/>
              <a:t>    print("Evaluating Em class test data")</a:t>
            </a:r>
          </a:p>
          <a:p>
            <a:pPr marL="0" indent="0">
              <a:lnSpc>
                <a:spcPct val="120000"/>
              </a:lnSpc>
              <a:buNone/>
            </a:pPr>
            <a:r>
              <a:rPr lang="en-GB" sz="1100" b="1" dirty="0"/>
              <a:t>    for test_file in tqdm(test_em_files):</a:t>
            </a:r>
          </a:p>
          <a:p>
            <a:pPr marL="0" indent="0">
              <a:lnSpc>
                <a:spcPct val="120000"/>
              </a:lnSpc>
              <a:buNone/>
            </a:pPr>
            <a:r>
              <a:rPr lang="en-GB" sz="1100" b="1" dirty="0"/>
              <a:t>        y, sr = librosa.load(test_file, sr=8000)</a:t>
            </a:r>
          </a:p>
          <a:p>
            <a:pPr marL="0" indent="0">
              <a:lnSpc>
                <a:spcPct val="120000"/>
              </a:lnSpc>
              <a:buNone/>
            </a:pPr>
            <a:r>
              <a:rPr lang="en-GB" sz="1100" b="1" dirty="0"/>
              <a:t>        classes = predict_output(y, scaler, sr=8000)</a:t>
            </a:r>
          </a:p>
          <a:p>
            <a:pPr marL="0" indent="0">
              <a:lnSpc>
                <a:spcPct val="120000"/>
              </a:lnSpc>
              <a:buNone/>
            </a:pPr>
            <a:r>
              <a:rPr lang="en-GB" sz="1100" b="1" dirty="0"/>
              <a:t>        if classes == 1:</a:t>
            </a:r>
          </a:p>
          <a:p>
            <a:pPr marL="0" indent="0">
              <a:lnSpc>
                <a:spcPct val="120000"/>
              </a:lnSpc>
              <a:buNone/>
            </a:pPr>
            <a:r>
              <a:rPr lang="en-GB" sz="1100" b="1" dirty="0"/>
              <a:t>            correct_em += 1</a:t>
            </a:r>
          </a:p>
          <a:p>
            <a:pPr marL="0" indent="0">
              <a:lnSpc>
                <a:spcPct val="120000"/>
              </a:lnSpc>
              <a:buNone/>
            </a:pPr>
            <a:r>
              <a:rPr lang="en-GB" sz="1100" b="1" dirty="0"/>
              <a:t>        tot_em += 1</a:t>
            </a:r>
          </a:p>
          <a:p>
            <a:pPr marL="0" indent="0">
              <a:lnSpc>
                <a:spcPct val="120000"/>
              </a:lnSpc>
              <a:buNone/>
            </a:pPr>
            <a:r>
              <a:rPr lang="en-GB" sz="1100" b="1" dirty="0"/>
              <a:t>    print("Evaluating NonEm class test data")</a:t>
            </a:r>
          </a:p>
          <a:p>
            <a:pPr marL="0" indent="0">
              <a:lnSpc>
                <a:spcPct val="120000"/>
              </a:lnSpc>
              <a:buNone/>
            </a:pPr>
            <a:r>
              <a:rPr lang="en-GB" sz="1100" b="1" dirty="0"/>
              <a:t>    for test_file in tqdm(test_nonem_files):</a:t>
            </a:r>
          </a:p>
          <a:p>
            <a:pPr marL="0" indent="0">
              <a:lnSpc>
                <a:spcPct val="120000"/>
              </a:lnSpc>
              <a:buNone/>
            </a:pPr>
            <a:r>
              <a:rPr lang="en-GB" sz="1100" b="1" dirty="0"/>
              <a:t>        y, sr = librosa.load(test_file, sr=8000)</a:t>
            </a:r>
          </a:p>
          <a:p>
            <a:pPr marL="0" indent="0">
              <a:lnSpc>
                <a:spcPct val="120000"/>
              </a:lnSpc>
              <a:buNone/>
            </a:pPr>
            <a:r>
              <a:rPr lang="en-GB" sz="1100" b="1" dirty="0"/>
              <a:t>        classes = predict_output(y, scaler, sr=8000)</a:t>
            </a:r>
          </a:p>
          <a:p>
            <a:pPr marL="0" indent="0">
              <a:lnSpc>
                <a:spcPct val="120000"/>
              </a:lnSpc>
              <a:buNone/>
            </a:pPr>
            <a:r>
              <a:rPr lang="en-GB" sz="1100" b="1" dirty="0"/>
              <a:t>        if classes == 0:</a:t>
            </a:r>
          </a:p>
          <a:p>
            <a:pPr marL="0" indent="0">
              <a:lnSpc>
                <a:spcPct val="120000"/>
              </a:lnSpc>
              <a:buNone/>
            </a:pPr>
            <a:r>
              <a:rPr lang="en-GB" sz="1100" b="1" dirty="0"/>
              <a:t>            correct_nonem += 1</a:t>
            </a:r>
          </a:p>
          <a:p>
            <a:pPr marL="0" indent="0">
              <a:lnSpc>
                <a:spcPct val="120000"/>
              </a:lnSpc>
              <a:buNone/>
            </a:pPr>
            <a:r>
              <a:rPr lang="en-GB" sz="1100" b="1" dirty="0"/>
              <a:t>        tot_nonem += 1</a:t>
            </a:r>
          </a:p>
          <a:p>
            <a:pPr marL="0" indent="0">
              <a:lnSpc>
                <a:spcPct val="120000"/>
              </a:lnSpc>
              <a:buNone/>
            </a:pPr>
            <a:r>
              <a:rPr lang="en-GB" sz="1100" b="1" dirty="0"/>
              <a:t>    print("Correct Em: {}\nTotal Em: {}\nCorrect NonEm: {}\nTotal NonEm: {}".format(correct_em, tot_em, correct_nonem, tot_nonem))</a:t>
            </a:r>
          </a:p>
          <a:p>
            <a:pPr marL="0" indent="0">
              <a:lnSpc>
                <a:spcPct val="120000"/>
              </a:lnSpc>
              <a:buNone/>
            </a:pPr>
            <a:r>
              <a:rPr lang="en-GB" sz="1100" b="1" dirty="0"/>
              <a:t>    print("=== EVALUTION METRICS ===")</a:t>
            </a:r>
          </a:p>
          <a:p>
            <a:pPr marL="0" indent="0">
              <a:lnSpc>
                <a:spcPct val="120000"/>
              </a:lnSpc>
              <a:buNone/>
            </a:pPr>
            <a:r>
              <a:rPr lang="en-GB" sz="1100" b="1" dirty="0"/>
              <a:t>    print("Accuracy: {}".format(float(correct_em + correct_nonem)/(tot_em + tot_nonem)))</a:t>
            </a:r>
          </a:p>
          <a:p>
            <a:pPr marL="0" indent="0">
              <a:lnSpc>
                <a:spcPct val="120000"/>
              </a:lnSpc>
              <a:buNone/>
            </a:pPr>
            <a:r>
              <a:rPr lang="en-GB" sz="1100" b="1" dirty="0"/>
              <a:t>    print("Precision: {}".format(float(correct_em)/(tot_nonem - correct_nonem + correct_em)))</a:t>
            </a:r>
          </a:p>
          <a:p>
            <a:pPr marL="0" indent="0">
              <a:lnSpc>
                <a:spcPct val="120000"/>
              </a:lnSpc>
              <a:buNone/>
            </a:pPr>
            <a:r>
              <a:rPr lang="en-GB" sz="1100" b="1" dirty="0"/>
              <a:t>    print("Recall: {}".format(float(correct_em)/tot_em))</a:t>
            </a:r>
          </a:p>
          <a:p>
            <a:pPr marL="0" indent="0">
              <a:lnSpc>
                <a:spcPct val="120000"/>
              </a:lnSpc>
              <a:buNone/>
            </a:pPr>
            <a:r>
              <a:rPr lang="en-GB" sz="1100" b="1" dirty="0"/>
              <a:t>if __name__ == "__main__":</a:t>
            </a:r>
          </a:p>
          <a:p>
            <a:pPr marL="0" indent="0">
              <a:lnSpc>
                <a:spcPct val="120000"/>
              </a:lnSpc>
              <a:buNone/>
            </a:pPr>
            <a:r>
              <a:rPr lang="en-GB" sz="1100" b="1" dirty="0"/>
              <a:t>    main()</a:t>
            </a:r>
          </a:p>
        </p:txBody>
      </p:sp>
    </p:spTree>
    <p:extLst>
      <p:ext uri="{BB962C8B-B14F-4D97-AF65-F5344CB8AC3E}">
        <p14:creationId xmlns:p14="http://schemas.microsoft.com/office/powerpoint/2010/main" val="58115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9">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8" name="Group 17">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9"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9" name="Freeform: Shape 25">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ap&#10;&#10;Description automatically generated">
            <a:extLst>
              <a:ext uri="{FF2B5EF4-FFF2-40B4-BE49-F238E27FC236}">
                <a16:creationId xmlns:a16="http://schemas.microsoft.com/office/drawing/2014/main" id="{92A0FA2A-F99D-4B47-94E8-438989C90C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9928" y="1187518"/>
            <a:ext cx="8946872" cy="4473436"/>
          </a:xfrm>
          <a:prstGeom prst="rect">
            <a:avLst/>
          </a:prstGeom>
        </p:spPr>
      </p:pic>
      <p:sp>
        <p:nvSpPr>
          <p:cNvPr id="2" name="TextBox 1">
            <a:extLst>
              <a:ext uri="{FF2B5EF4-FFF2-40B4-BE49-F238E27FC236}">
                <a16:creationId xmlns:a16="http://schemas.microsoft.com/office/drawing/2014/main" id="{846FBAB3-D64D-43CC-A1AA-EF5CBC5D40BA}"/>
              </a:ext>
            </a:extLst>
          </p:cNvPr>
          <p:cNvSpPr txBox="1"/>
          <p:nvPr/>
        </p:nvSpPr>
        <p:spPr>
          <a:xfrm>
            <a:off x="1607278" y="400683"/>
            <a:ext cx="6315075" cy="707886"/>
          </a:xfrm>
          <a:prstGeom prst="rect">
            <a:avLst/>
          </a:prstGeom>
          <a:noFill/>
        </p:spPr>
        <p:txBody>
          <a:bodyPr wrap="square" rtlCol="0">
            <a:spAutoFit/>
          </a:bodyPr>
          <a:lstStyle/>
          <a:p>
            <a:r>
              <a:rPr lang="en-GB" sz="4000" dirty="0"/>
              <a:t>Project Overview:</a:t>
            </a:r>
          </a:p>
        </p:txBody>
      </p:sp>
    </p:spTree>
    <p:extLst>
      <p:ext uri="{BB962C8B-B14F-4D97-AF65-F5344CB8AC3E}">
        <p14:creationId xmlns:p14="http://schemas.microsoft.com/office/powerpoint/2010/main" val="3017448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9E828-C7D9-4F81-917F-423105546B6C}"/>
              </a:ext>
            </a:extLst>
          </p:cNvPr>
          <p:cNvSpPr>
            <a:spLocks noGrp="1"/>
          </p:cNvSpPr>
          <p:nvPr>
            <p:ph idx="1"/>
          </p:nvPr>
        </p:nvSpPr>
        <p:spPr>
          <a:xfrm>
            <a:off x="1669002" y="0"/>
            <a:ext cx="10522998" cy="6857999"/>
          </a:xfrm>
          <a:solidFill>
            <a:schemeClr val="accent6">
              <a:lumMod val="40000"/>
              <a:lumOff val="60000"/>
            </a:schemeClr>
          </a:solidFill>
        </p:spPr>
        <p:txBody>
          <a:bodyPr numCol="2">
            <a:normAutofit fontScale="25000" lnSpcReduction="20000"/>
          </a:bodyPr>
          <a:lstStyle/>
          <a:p>
            <a:pPr marL="0" indent="0">
              <a:buNone/>
            </a:pPr>
            <a:r>
              <a:rPr lang="en-GB" sz="4000" b="1" dirty="0"/>
              <a:t># Stream audio from microphone</a:t>
            </a:r>
          </a:p>
          <a:p>
            <a:pPr marL="0" indent="0">
              <a:buNone/>
            </a:pPr>
            <a:r>
              <a:rPr lang="en-GB" sz="4000" b="1" dirty="0"/>
              <a:t># Classify chunks of audio</a:t>
            </a:r>
          </a:p>
          <a:p>
            <a:pPr marL="0" indent="0">
              <a:buNone/>
            </a:pPr>
            <a:r>
              <a:rPr lang="en-GB" sz="4000" b="1" dirty="0"/>
              <a:t>###### Importing the libraries #######</a:t>
            </a:r>
          </a:p>
          <a:p>
            <a:pPr marL="0" indent="0">
              <a:buNone/>
            </a:pPr>
            <a:r>
              <a:rPr lang="en-GB" sz="4000" b="1" dirty="0"/>
              <a:t>import os</a:t>
            </a:r>
          </a:p>
          <a:p>
            <a:pPr marL="0" indent="0">
              <a:buNone/>
            </a:pPr>
            <a:r>
              <a:rPr lang="en-GB" sz="4000" b="1" dirty="0"/>
              <a:t>import numpy as np</a:t>
            </a:r>
          </a:p>
          <a:p>
            <a:pPr marL="0" indent="0">
              <a:buNone/>
            </a:pPr>
            <a:r>
              <a:rPr lang="en-GB" sz="4000" b="1" dirty="0"/>
              <a:t>import pyaudio</a:t>
            </a:r>
          </a:p>
          <a:p>
            <a:pPr marL="0" indent="0">
              <a:buNone/>
            </a:pPr>
            <a:r>
              <a:rPr lang="en-GB" sz="4000" b="1" dirty="0"/>
              <a:t>from scipy.signal import butter, lfilter, hilbert</a:t>
            </a:r>
          </a:p>
          <a:p>
            <a:pPr marL="0" indent="0">
              <a:buNone/>
            </a:pPr>
            <a:r>
              <a:rPr lang="en-GB" sz="4000" b="1" dirty="0"/>
              <a:t>from pyAudioAnalysis import audioFeatureExtraction</a:t>
            </a:r>
          </a:p>
          <a:p>
            <a:pPr marL="0" indent="0">
              <a:buNone/>
            </a:pPr>
            <a:r>
              <a:rPr lang="en-GB" sz="4000" b="1" dirty="0"/>
              <a:t>from keras.models import load_model</a:t>
            </a:r>
          </a:p>
          <a:p>
            <a:pPr marL="0" indent="0">
              <a:buNone/>
            </a:pPr>
            <a:r>
              <a:rPr lang="en-GB" sz="4000" b="1" dirty="0"/>
              <a:t>###### Data Pre-processing functions ###</a:t>
            </a:r>
          </a:p>
          <a:p>
            <a:pPr marL="0" indent="0">
              <a:buNone/>
            </a:pPr>
            <a:r>
              <a:rPr lang="en-GB" sz="4000" b="1" dirty="0"/>
              <a:t>def butter_bandpass_filter(data, lowcut=500, highcut=1500, fs=44100, order=5):</a:t>
            </a:r>
          </a:p>
          <a:p>
            <a:pPr marL="0" indent="0">
              <a:buNone/>
            </a:pPr>
            <a:r>
              <a:rPr lang="en-GB" sz="4000" b="1" dirty="0"/>
              <a:t>		nyq = 0.5 * fs</a:t>
            </a:r>
          </a:p>
          <a:p>
            <a:pPr marL="0" indent="0">
              <a:buNone/>
            </a:pPr>
            <a:r>
              <a:rPr lang="en-GB" sz="4000" b="1" dirty="0"/>
              <a:t>		low = lowcut / nyq</a:t>
            </a:r>
          </a:p>
          <a:p>
            <a:pPr marL="0" indent="0">
              <a:buNone/>
            </a:pPr>
            <a:r>
              <a:rPr lang="en-GB" sz="4000" b="1" dirty="0"/>
              <a:t>		high = highcut / nyq</a:t>
            </a:r>
          </a:p>
          <a:p>
            <a:pPr marL="0" indent="0">
              <a:buNone/>
            </a:pPr>
            <a:r>
              <a:rPr lang="en-GB" sz="4000" b="1" dirty="0"/>
              <a:t>		b, a = butter(order, [low, high], btype='band')</a:t>
            </a:r>
          </a:p>
          <a:p>
            <a:pPr marL="0" indent="0">
              <a:buNone/>
            </a:pPr>
            <a:r>
              <a:rPr lang="en-GB" sz="4000" b="1" dirty="0"/>
              <a:t>		y = lfilter(b, a, data)</a:t>
            </a:r>
          </a:p>
          <a:p>
            <a:pPr marL="0" indent="0">
              <a:buNone/>
            </a:pPr>
            <a:r>
              <a:rPr lang="en-GB" sz="4000" b="1" dirty="0"/>
              <a:t>		return y</a:t>
            </a:r>
          </a:p>
          <a:p>
            <a:pPr marL="0" indent="0">
              <a:buNone/>
            </a:pPr>
            <a:r>
              <a:rPr lang="en-GB" sz="4000" b="1" dirty="0"/>
              <a:t>def preprocess(y):</a:t>
            </a:r>
          </a:p>
          <a:p>
            <a:pPr marL="0" indent="0">
              <a:buNone/>
            </a:pPr>
            <a:r>
              <a:rPr lang="en-GB" sz="4000" b="1" dirty="0"/>
              <a:t>		y_filt = butter_bandpass_filter(y)</a:t>
            </a:r>
          </a:p>
          <a:p>
            <a:pPr marL="0" indent="0">
              <a:buNone/>
            </a:pPr>
            <a:r>
              <a:rPr lang="en-GB" sz="4000" b="1" dirty="0"/>
              <a:t>		analytic_signal = hilbert(y_filt)</a:t>
            </a:r>
          </a:p>
          <a:p>
            <a:pPr marL="0" indent="0">
              <a:buNone/>
            </a:pPr>
            <a:r>
              <a:rPr lang="en-GB" sz="4000" b="1" dirty="0"/>
              <a:t>		amplitude_envelope = np.abs(analytic_signal)</a:t>
            </a:r>
          </a:p>
          <a:p>
            <a:pPr marL="0" indent="0">
              <a:buNone/>
            </a:pPr>
            <a:r>
              <a:rPr lang="en-GB" sz="4000" b="1" dirty="0"/>
              <a:t>		return amplitude_envelope</a:t>
            </a:r>
          </a:p>
          <a:p>
            <a:pPr marL="0" indent="0">
              <a:buNone/>
            </a:pPr>
            <a:r>
              <a:rPr lang="en-GB" sz="4000" b="1" dirty="0"/>
              <a:t>#######################################</a:t>
            </a:r>
          </a:p>
          <a:p>
            <a:pPr marL="0" indent="0">
              <a:buNone/>
            </a:pPr>
            <a:r>
              <a:rPr lang="en-GB" sz="4000" b="1" dirty="0"/>
              <a:t>RATE = 44100</a:t>
            </a:r>
          </a:p>
          <a:p>
            <a:pPr marL="0" indent="0">
              <a:buNone/>
            </a:pPr>
            <a:r>
              <a:rPr lang="en-GB" sz="4000" b="1" dirty="0"/>
              <a:t>CHUNK = int(0.1*RATE)</a:t>
            </a:r>
          </a:p>
          <a:p>
            <a:pPr marL="0" indent="0">
              <a:buNone/>
            </a:pPr>
            <a:r>
              <a:rPr lang="en-GB" sz="4000" b="1" dirty="0"/>
              <a:t>model = load_model('model3.h5')</a:t>
            </a:r>
          </a:p>
          <a:p>
            <a:pPr marL="0" indent="0">
              <a:buNone/>
            </a:pPr>
            <a:endParaRPr lang="en-GB" sz="4000" b="1" dirty="0"/>
          </a:p>
          <a:p>
            <a:pPr marL="0" indent="0">
              <a:buNone/>
            </a:pPr>
            <a:r>
              <a:rPr lang="en-GB" sz="4000" b="1" dirty="0"/>
              <a:t>p = pyaudio.PyAudio()</a:t>
            </a:r>
          </a:p>
          <a:p>
            <a:pPr marL="0" indent="0">
              <a:buNone/>
            </a:pPr>
            <a:r>
              <a:rPr lang="en-GB" sz="4000" b="1" dirty="0"/>
              <a:t>stream = p.open(format=pyaudio.paInt16, channels=1, rate=RATE, input=True,  </a:t>
            </a:r>
          </a:p>
          <a:p>
            <a:pPr marL="0" indent="0">
              <a:buNone/>
            </a:pPr>
            <a:r>
              <a:rPr lang="en-GB" sz="4000" b="1" dirty="0"/>
              <a:t>		 frames_per_buffer=CHUNK)</a:t>
            </a:r>
          </a:p>
          <a:p>
            <a:pPr marL="0" indent="0">
              <a:buNone/>
            </a:pPr>
            <a:r>
              <a:rPr lang="en-GB" sz="4000" b="1" dirty="0"/>
              <a:t>th = 0.5</a:t>
            </a:r>
          </a:p>
          <a:p>
            <a:pPr marL="0" indent="0">
              <a:buNone/>
            </a:pPr>
            <a:r>
              <a:rPr lang="en-GB" sz="4000" b="1" dirty="0"/>
              <a:t>prob_list = []</a:t>
            </a:r>
          </a:p>
          <a:p>
            <a:pPr marL="0" indent="0">
              <a:buNone/>
            </a:pPr>
            <a:r>
              <a:rPr lang="en-GB" sz="4000" b="1" dirty="0"/>
              <a:t>count = 0</a:t>
            </a:r>
          </a:p>
          <a:p>
            <a:pPr marL="0" indent="0">
              <a:buNone/>
            </a:pPr>
            <a:r>
              <a:rPr lang="en-GB" sz="4000" b="1" dirty="0"/>
              <a:t>try:</a:t>
            </a:r>
          </a:p>
          <a:p>
            <a:pPr marL="0" indent="0">
              <a:buNone/>
            </a:pPr>
            <a:r>
              <a:rPr lang="en-GB" sz="4000" b="1" dirty="0"/>
              <a:t>	while True:</a:t>
            </a:r>
          </a:p>
          <a:p>
            <a:pPr marL="0" indent="0">
              <a:buNone/>
            </a:pPr>
            <a:r>
              <a:rPr lang="en-GB" sz="4000" b="1" dirty="0"/>
              <a:t>		count += 1		</a:t>
            </a:r>
          </a:p>
          <a:p>
            <a:pPr marL="0" indent="0">
              <a:buNone/>
            </a:pPr>
            <a:r>
              <a:rPr lang="en-GB" sz="4000" b="1" dirty="0"/>
              <a:t>		data = np.fromstring(stream.read(CHUNK), dtype=np.int16)</a:t>
            </a:r>
          </a:p>
          <a:p>
            <a:pPr marL="0" indent="0">
              <a:buNone/>
            </a:pPr>
            <a:r>
              <a:rPr lang="en-GB" sz="4000" b="1" dirty="0"/>
              <a:t>		y = preprocess(data)</a:t>
            </a:r>
          </a:p>
          <a:p>
            <a:pPr marL="0" indent="0">
              <a:buNone/>
            </a:pPr>
            <a:r>
              <a:rPr lang="en-GB" sz="4000" b="1" dirty="0"/>
              <a:t>		features_list = audioFeatureExtraction.stFeatureExtraction(y, RATE, CHUNK, CHUNK)</a:t>
            </a:r>
          </a:p>
          <a:p>
            <a:pPr marL="0" indent="0">
              <a:buNone/>
            </a:pPr>
            <a:r>
              <a:rPr lang="en-GB" sz="4000" b="1" dirty="0"/>
              <a:t>		p = model.predict(features_list[0].reshape(1,34), batch_size=None, verbose=0)</a:t>
            </a:r>
          </a:p>
          <a:p>
            <a:pPr marL="0" indent="0">
              <a:buNone/>
            </a:pPr>
            <a:r>
              <a:rPr lang="en-GB" sz="4000" b="1" dirty="0"/>
              <a:t>		p = p.flatten()</a:t>
            </a:r>
          </a:p>
          <a:p>
            <a:pPr marL="0" indent="0">
              <a:buNone/>
            </a:pPr>
            <a:r>
              <a:rPr lang="en-GB" sz="4000" b="1" dirty="0"/>
              <a:t>		prob_list.append(p)</a:t>
            </a:r>
          </a:p>
          <a:p>
            <a:pPr marL="0" indent="0">
              <a:buNone/>
            </a:pPr>
            <a:r>
              <a:rPr lang="en-GB" sz="4000" b="1" dirty="0"/>
              <a:t>		if count%10 == 0:</a:t>
            </a:r>
          </a:p>
          <a:p>
            <a:pPr marL="0" indent="0">
              <a:buNone/>
            </a:pPr>
            <a:r>
              <a:rPr lang="en-GB" sz="4000" b="1" dirty="0"/>
              <a:t>			prob = np.mean(prob_list)</a:t>
            </a:r>
          </a:p>
          <a:p>
            <a:pPr marL="0" indent="0">
              <a:buNone/>
            </a:pPr>
            <a:r>
              <a:rPr lang="en-GB" sz="4000" b="1" dirty="0"/>
              <a:t>			if prob &gt;= th:</a:t>
            </a:r>
          </a:p>
          <a:p>
            <a:pPr marL="0" indent="0">
              <a:buNone/>
            </a:pPr>
            <a:r>
              <a:rPr lang="en-GB" sz="4000" b="1" dirty="0"/>
              <a:t>				print("Ambulance is comming. Set the Green signal quick- {}".format(prob))</a:t>
            </a:r>
          </a:p>
          <a:p>
            <a:pPr marL="0" indent="0">
              <a:buNone/>
            </a:pPr>
            <a:r>
              <a:rPr lang="en-GB" sz="4000" b="1" dirty="0"/>
              <a:t>			else:</a:t>
            </a:r>
          </a:p>
          <a:p>
            <a:pPr marL="0" indent="0">
              <a:buNone/>
            </a:pPr>
            <a:r>
              <a:rPr lang="en-GB" sz="4000" b="1" dirty="0"/>
              <a:t>				print("Non Emergency vehicles-{}".format(prob))</a:t>
            </a:r>
          </a:p>
          <a:p>
            <a:pPr marL="0" indent="0">
              <a:buNone/>
            </a:pPr>
            <a:endParaRPr lang="en-GB" sz="4000" b="1" dirty="0"/>
          </a:p>
          <a:p>
            <a:pPr marL="0" indent="0">
              <a:buNone/>
            </a:pPr>
            <a:r>
              <a:rPr lang="en-GB" sz="4000" b="1" dirty="0"/>
              <a:t>			prob_list = [prob]</a:t>
            </a:r>
          </a:p>
          <a:p>
            <a:pPr marL="0" indent="0">
              <a:buNone/>
            </a:pPr>
            <a:r>
              <a:rPr lang="en-GB" sz="4000" b="1" dirty="0"/>
              <a:t>except KeyboardInterrupt:</a:t>
            </a:r>
          </a:p>
          <a:p>
            <a:pPr marL="0" indent="0">
              <a:buNone/>
            </a:pPr>
            <a:r>
              <a:rPr lang="en-GB" sz="4000" b="1" dirty="0"/>
              <a:t>	stream.stop_stream()  </a:t>
            </a:r>
          </a:p>
          <a:p>
            <a:pPr marL="0" indent="0">
              <a:buNone/>
            </a:pPr>
            <a:r>
              <a:rPr lang="en-GB" sz="4000" b="1" dirty="0"/>
              <a:t>	stream.close()  </a:t>
            </a:r>
          </a:p>
          <a:p>
            <a:pPr marL="0" indent="0">
              <a:buNone/>
            </a:pPr>
            <a:r>
              <a:rPr lang="en-GB" sz="4000" b="1" dirty="0"/>
              <a:t>	p.terminate() </a:t>
            </a:r>
          </a:p>
          <a:p>
            <a:endParaRPr lang="en-GB" dirty="0"/>
          </a:p>
        </p:txBody>
      </p:sp>
      <p:sp>
        <p:nvSpPr>
          <p:cNvPr id="4" name="Rectangle 3">
            <a:extLst>
              <a:ext uri="{FF2B5EF4-FFF2-40B4-BE49-F238E27FC236}">
                <a16:creationId xmlns:a16="http://schemas.microsoft.com/office/drawing/2014/main" id="{423F4D13-8471-487D-B12B-372220B9952A}"/>
              </a:ext>
            </a:extLst>
          </p:cNvPr>
          <p:cNvSpPr/>
          <p:nvPr/>
        </p:nvSpPr>
        <p:spPr>
          <a:xfrm>
            <a:off x="0" y="0"/>
            <a:ext cx="1669002" cy="68580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5" name="TextBox 4">
            <a:extLst>
              <a:ext uri="{FF2B5EF4-FFF2-40B4-BE49-F238E27FC236}">
                <a16:creationId xmlns:a16="http://schemas.microsoft.com/office/drawing/2014/main" id="{344C7FB0-A2F2-4591-BA2F-F2277C64604B}"/>
              </a:ext>
            </a:extLst>
          </p:cNvPr>
          <p:cNvSpPr txBox="1"/>
          <p:nvPr/>
        </p:nvSpPr>
        <p:spPr>
          <a:xfrm>
            <a:off x="-1" y="2263806"/>
            <a:ext cx="1669001"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Corbel" panose="020B0503020204020204"/>
                <a:ea typeface="+mn-ea"/>
                <a:cs typeface="+mn-cs"/>
              </a:rPr>
              <a:t>Python Code – Real Time Detection</a:t>
            </a:r>
          </a:p>
        </p:txBody>
      </p:sp>
      <p:pic>
        <p:nvPicPr>
          <p:cNvPr id="6" name="WhatsApp Audio 2020-05-24 at 12.48.29">
            <a:hlinkClick r:id="" action="ppaction://media"/>
            <a:extLst>
              <a:ext uri="{FF2B5EF4-FFF2-40B4-BE49-F238E27FC236}">
                <a16:creationId xmlns:a16="http://schemas.microsoft.com/office/drawing/2014/main" id="{10E2CC7F-4F23-46C6-8E34-7BE12E88E8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9900" y="4759837"/>
            <a:ext cx="487363" cy="487363"/>
          </a:xfrm>
          <a:prstGeom prst="rect">
            <a:avLst/>
          </a:prstGeom>
          <a:effectLst>
            <a:glow rad="228600">
              <a:srgbClr val="002060">
                <a:alpha val="40000"/>
              </a:srgbClr>
            </a:glow>
            <a:outerShdw blurRad="50800" dist="50800" dir="5400000" algn="ctr" rotWithShape="0">
              <a:srgbClr val="002060"/>
            </a:outerShdw>
            <a:reflection blurRad="6350" stA="50000" endA="300" endPos="55500" dist="101600" dir="5400000" sy="-100000" algn="bl" rotWithShape="0"/>
          </a:effectLst>
        </p:spPr>
      </p:pic>
    </p:spTree>
    <p:extLst>
      <p:ext uri="{BB962C8B-B14F-4D97-AF65-F5344CB8AC3E}">
        <p14:creationId xmlns:p14="http://schemas.microsoft.com/office/powerpoint/2010/main" val="1454147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3030" fill="hold"/>
                                        <p:tgtEl>
                                          <p:spTgt spid="6"/>
                                        </p:tgtEl>
                                      </p:cBhvr>
                                    </p:cmd>
                                  </p:childTnLst>
                                </p:cTn>
                              </p:par>
                            </p:childTnLst>
                          </p:cTn>
                        </p:par>
                      </p:childTnLst>
                    </p:cTn>
                  </p:par>
                </p:childTnLst>
              </p:cTn>
              <p:nextCondLst>
                <p:cond evt="onClick" delay="0">
                  <p:tgtEl>
                    <p:spTgt spid="6"/>
                  </p:tgtEl>
                </p:cond>
              </p:nextCondLst>
            </p:seq>
            <p:audio>
              <p:cMediaNode vol="80000">
                <p:cTn id="7" fill="remove"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B115A56-2820-450F-9AC5-DA936CC6325E}"/>
              </a:ext>
            </a:extLst>
          </p:cNvPr>
          <p:cNvSpPr/>
          <p:nvPr/>
        </p:nvSpPr>
        <p:spPr>
          <a:xfrm>
            <a:off x="2111366" y="2092767"/>
            <a:ext cx="2404078" cy="1451728"/>
          </a:xfrm>
          <a:prstGeom prst="ellipse">
            <a:avLst/>
          </a:prstGeom>
          <a:solidFill>
            <a:schemeClr val="accent2">
              <a:lumMod val="60000"/>
              <a:lumOff val="40000"/>
            </a:schemeClr>
          </a:solidFill>
          <a:ln w="381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Acoustic Sensor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(Unidirectional Microphone)</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ction Button: Sound 10">
            <a:hlinkClick r:id="" action="ppaction://noaction" highlightClick="1">
              <a:snd r:embed="rId2" name="Ambulance1.wav"/>
            </a:hlinkClick>
            <a:extLst>
              <a:ext uri="{FF2B5EF4-FFF2-40B4-BE49-F238E27FC236}">
                <a16:creationId xmlns:a16="http://schemas.microsoft.com/office/drawing/2014/main" id="{2E6815F5-E5F3-4222-93EE-F4A87B895A74}"/>
              </a:ext>
            </a:extLst>
          </p:cNvPr>
          <p:cNvSpPr/>
          <p:nvPr/>
        </p:nvSpPr>
        <p:spPr>
          <a:xfrm>
            <a:off x="923830" y="2324100"/>
            <a:ext cx="933256" cy="1023033"/>
          </a:xfrm>
          <a:prstGeom prst="actionButtonSound">
            <a:avLst/>
          </a:prstGeom>
          <a:solidFill>
            <a:schemeClr val="bg1"/>
          </a:solidFill>
          <a:ln>
            <a:solidFill>
              <a:schemeClr val="bg1">
                <a:lumMod val="6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Isosceles Triangle 32">
            <a:extLst>
              <a:ext uri="{FF2B5EF4-FFF2-40B4-BE49-F238E27FC236}">
                <a16:creationId xmlns:a16="http://schemas.microsoft.com/office/drawing/2014/main" id="{69B8F430-798D-4844-88C3-19E5E44ADFF5}"/>
              </a:ext>
            </a:extLst>
          </p:cNvPr>
          <p:cNvSpPr/>
          <p:nvPr/>
        </p:nvSpPr>
        <p:spPr>
          <a:xfrm rot="5400000">
            <a:off x="5302881" y="1998502"/>
            <a:ext cx="1535968" cy="1640263"/>
          </a:xfrm>
          <a:prstGeom prst="triangle">
            <a:avLst/>
          </a:prstGeom>
          <a:solidFill>
            <a:srgbClr val="FF5050"/>
          </a:solid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18F633D6-E642-486E-8319-2E866ABCA4BC}"/>
              </a:ext>
            </a:extLst>
          </p:cNvPr>
          <p:cNvSpPr/>
          <p:nvPr/>
        </p:nvSpPr>
        <p:spPr>
          <a:xfrm>
            <a:off x="7484885" y="2243596"/>
            <a:ext cx="1121790" cy="1103537"/>
          </a:xfrm>
          <a:prstGeom prst="roundRect">
            <a:avLst/>
          </a:prstGeom>
          <a:solidFill>
            <a:schemeClr val="accent6">
              <a:lumMod val="60000"/>
              <a:lumOff val="40000"/>
            </a:schemeClr>
          </a:solid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ADC</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D65F00B-91FF-408D-A458-7F5E7D706AE2}"/>
              </a:ext>
            </a:extLst>
          </p:cNvPr>
          <p:cNvSpPr/>
          <p:nvPr/>
        </p:nvSpPr>
        <p:spPr>
          <a:xfrm>
            <a:off x="9549355" y="2243596"/>
            <a:ext cx="1121790" cy="1103537"/>
          </a:xfrm>
          <a:prstGeom prst="rect">
            <a:avLst/>
          </a:prstGeom>
          <a:solidFill>
            <a:srgbClr val="CCFFFF"/>
          </a:solidFill>
          <a:ln w="38100">
            <a:solidFill>
              <a:srgbClr val="66FFFF"/>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ESP8266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WiFi</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module</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54436C6-3081-4AE4-89A5-49545EDADBE5}"/>
              </a:ext>
            </a:extLst>
          </p:cNvPr>
          <p:cNvSpPr/>
          <p:nvPr/>
        </p:nvSpPr>
        <p:spPr>
          <a:xfrm>
            <a:off x="3470799" y="5112305"/>
            <a:ext cx="1913641" cy="1258479"/>
          </a:xfrm>
          <a:prstGeom prst="rect">
            <a:avLst/>
          </a:prstGeom>
          <a:solidFill>
            <a:srgbClr val="FFCCFF"/>
          </a:solidFill>
          <a:ln w="38100">
            <a:solidFill>
              <a:srgbClr val="FF99FF"/>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Raspberry Pi</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3BBEC9B-9913-40CA-8DDF-DECBDB15DA27}"/>
              </a:ext>
            </a:extLst>
          </p:cNvPr>
          <p:cNvSpPr/>
          <p:nvPr/>
        </p:nvSpPr>
        <p:spPr>
          <a:xfrm>
            <a:off x="6515657" y="5357401"/>
            <a:ext cx="2092751" cy="768285"/>
          </a:xfrm>
          <a:prstGeom prst="rect">
            <a:avLst/>
          </a:prstGeom>
          <a:solidFill>
            <a:schemeClr val="accent1">
              <a:lumMod val="60000"/>
              <a:lumOff val="40000"/>
            </a:scheme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Microcontroller </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6" name="Picture 45">
            <a:extLst>
              <a:ext uri="{FF2B5EF4-FFF2-40B4-BE49-F238E27FC236}">
                <a16:creationId xmlns:a16="http://schemas.microsoft.com/office/drawing/2014/main" id="{87D9D7AA-1CBD-4329-9910-6CAACEC1EE19}"/>
              </a:ext>
            </a:extLst>
          </p:cNvPr>
          <p:cNvPicPr>
            <a:picLocks noChangeAspect="1"/>
          </p:cNvPicPr>
          <p:nvPr/>
        </p:nvPicPr>
        <p:blipFill>
          <a:blip r:embed="rId3"/>
          <a:stretch>
            <a:fillRect/>
          </a:stretch>
        </p:blipFill>
        <p:spPr>
          <a:xfrm>
            <a:off x="9867620" y="4289213"/>
            <a:ext cx="1153535" cy="1103537"/>
          </a:xfrm>
          <a:prstGeom prst="rect">
            <a:avLst/>
          </a:prstGeom>
          <a:solidFill>
            <a:schemeClr val="accent1">
              <a:lumMod val="60000"/>
              <a:lumOff val="40000"/>
            </a:schemeClr>
          </a:solidFill>
          <a:ln w="38100">
            <a:noFill/>
          </a:ln>
        </p:spPr>
      </p:pic>
      <p:sp>
        <p:nvSpPr>
          <p:cNvPr id="47" name="Rectangle: Rounded Corners 46">
            <a:extLst>
              <a:ext uri="{FF2B5EF4-FFF2-40B4-BE49-F238E27FC236}">
                <a16:creationId xmlns:a16="http://schemas.microsoft.com/office/drawing/2014/main" id="{631DECC1-861F-49CA-94E9-9EA251349BB7}"/>
              </a:ext>
            </a:extLst>
          </p:cNvPr>
          <p:cNvSpPr/>
          <p:nvPr/>
        </p:nvSpPr>
        <p:spPr>
          <a:xfrm>
            <a:off x="9549355" y="5373896"/>
            <a:ext cx="1790066" cy="768285"/>
          </a:xfrm>
          <a:prstGeom prst="roundRect">
            <a:avLst/>
          </a:prstGeom>
          <a:solidFill>
            <a:schemeClr val="accent4">
              <a:lumMod val="40000"/>
              <a:lumOff val="60000"/>
            </a:schemeClr>
          </a:solidFill>
          <a:ln w="38100">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Traffic Signals</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1" name="Straight Arrow Connector 50">
            <a:extLst>
              <a:ext uri="{FF2B5EF4-FFF2-40B4-BE49-F238E27FC236}">
                <a16:creationId xmlns:a16="http://schemas.microsoft.com/office/drawing/2014/main" id="{B5E1FCAF-2DE1-4F07-AAC2-403B7EA0A9DE}"/>
              </a:ext>
            </a:extLst>
          </p:cNvPr>
          <p:cNvCxnSpPr>
            <a:cxnSpLocks/>
            <a:stCxn id="4" idx="6"/>
            <a:endCxn id="33" idx="3"/>
          </p:cNvCxnSpPr>
          <p:nvPr/>
        </p:nvCxnSpPr>
        <p:spPr>
          <a:xfrm>
            <a:off x="4515444" y="2818631"/>
            <a:ext cx="735290" cy="3"/>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4CF3BAC-C8B7-483A-B0FC-A4FDC6F1F9AD}"/>
              </a:ext>
            </a:extLst>
          </p:cNvPr>
          <p:cNvCxnSpPr>
            <a:stCxn id="33" idx="0"/>
            <a:endCxn id="41" idx="1"/>
          </p:cNvCxnSpPr>
          <p:nvPr/>
        </p:nvCxnSpPr>
        <p:spPr>
          <a:xfrm flipV="1">
            <a:off x="6890997" y="2795365"/>
            <a:ext cx="593888" cy="23269"/>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F9A632-26ED-4565-8AEF-90022469DCB4}"/>
              </a:ext>
            </a:extLst>
          </p:cNvPr>
          <p:cNvCxnSpPr>
            <a:stCxn id="41" idx="3"/>
            <a:endCxn id="42" idx="1"/>
          </p:cNvCxnSpPr>
          <p:nvPr/>
        </p:nvCxnSpPr>
        <p:spPr>
          <a:xfrm>
            <a:off x="8606675" y="2795365"/>
            <a:ext cx="942680"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8C9611C-40A4-4C7D-9847-21701B196CB1}"/>
              </a:ext>
            </a:extLst>
          </p:cNvPr>
          <p:cNvCxnSpPr>
            <a:cxnSpLocks/>
          </p:cNvCxnSpPr>
          <p:nvPr/>
        </p:nvCxnSpPr>
        <p:spPr>
          <a:xfrm>
            <a:off x="10077254" y="1263200"/>
            <a:ext cx="216816" cy="22860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5038F5E-B208-4312-BA49-2E114FA53D50}"/>
              </a:ext>
            </a:extLst>
          </p:cNvPr>
          <p:cNvCxnSpPr/>
          <p:nvPr/>
        </p:nvCxnSpPr>
        <p:spPr>
          <a:xfrm flipH="1">
            <a:off x="10294070" y="1263200"/>
            <a:ext cx="178086" cy="22860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0BA4A49-C424-4A09-BE21-9CE5AE6DD982}"/>
              </a:ext>
            </a:extLst>
          </p:cNvPr>
          <p:cNvCxnSpPr/>
          <p:nvPr/>
        </p:nvCxnSpPr>
        <p:spPr>
          <a:xfrm>
            <a:off x="10294070" y="1491806"/>
            <a:ext cx="0" cy="75179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F559110-EB58-4B7C-A0D9-524F1C1DA821}"/>
              </a:ext>
            </a:extLst>
          </p:cNvPr>
          <p:cNvCxnSpPr>
            <a:cxnSpLocks/>
          </p:cNvCxnSpPr>
          <p:nvPr/>
        </p:nvCxnSpPr>
        <p:spPr>
          <a:xfrm>
            <a:off x="3550923" y="4270359"/>
            <a:ext cx="216816" cy="22860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CA9B145-ACC9-4E29-B605-2CE058BE0CB8}"/>
              </a:ext>
            </a:extLst>
          </p:cNvPr>
          <p:cNvCxnSpPr/>
          <p:nvPr/>
        </p:nvCxnSpPr>
        <p:spPr>
          <a:xfrm flipH="1">
            <a:off x="3767739" y="4270359"/>
            <a:ext cx="178086" cy="22860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FFFDEC6-3148-410B-9D76-10ECCAE18384}"/>
              </a:ext>
            </a:extLst>
          </p:cNvPr>
          <p:cNvCxnSpPr/>
          <p:nvPr/>
        </p:nvCxnSpPr>
        <p:spPr>
          <a:xfrm>
            <a:off x="3767739" y="4498965"/>
            <a:ext cx="0" cy="61334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9329157-7A3B-4933-97A2-6B39E14ED3B9}"/>
              </a:ext>
            </a:extLst>
          </p:cNvPr>
          <p:cNvCxnSpPr>
            <a:stCxn id="43" idx="3"/>
            <a:endCxn id="44" idx="1"/>
          </p:cNvCxnSpPr>
          <p:nvPr/>
        </p:nvCxnSpPr>
        <p:spPr>
          <a:xfrm flipV="1">
            <a:off x="5384440" y="5741544"/>
            <a:ext cx="1131217" cy="1"/>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F309D0B-855F-4F3C-A2B0-36922EF39378}"/>
              </a:ext>
            </a:extLst>
          </p:cNvPr>
          <p:cNvCxnSpPr>
            <a:stCxn id="44" idx="3"/>
            <a:endCxn id="47" idx="1"/>
          </p:cNvCxnSpPr>
          <p:nvPr/>
        </p:nvCxnSpPr>
        <p:spPr>
          <a:xfrm>
            <a:off x="8608408" y="5741544"/>
            <a:ext cx="940947" cy="1649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F05C7BF-D62E-48EC-8DE0-AF8A3BD26A67}"/>
              </a:ext>
            </a:extLst>
          </p:cNvPr>
          <p:cNvSpPr txBox="1"/>
          <p:nvPr/>
        </p:nvSpPr>
        <p:spPr>
          <a:xfrm>
            <a:off x="752475" y="247650"/>
            <a:ext cx="7162795" cy="923330"/>
          </a:xfrm>
          <a:prstGeom prst="rect">
            <a:avLst/>
          </a:prstGeom>
          <a:noFill/>
        </p:spPr>
        <p:txBody>
          <a:bodyPr wrap="square" rtlCol="0">
            <a:spAutoFit/>
          </a:bodyPr>
          <a:lstStyle/>
          <a:p>
            <a:r>
              <a:rPr lang="en-GB" sz="5400" dirty="0">
                <a:latin typeface="Corbel" panose="020B0503020204020204" pitchFamily="34" charset="0"/>
              </a:rPr>
              <a:t>Block Diagram:</a:t>
            </a:r>
          </a:p>
        </p:txBody>
      </p:sp>
      <p:sp>
        <p:nvSpPr>
          <p:cNvPr id="3" name="TextBox 2">
            <a:extLst>
              <a:ext uri="{FF2B5EF4-FFF2-40B4-BE49-F238E27FC236}">
                <a16:creationId xmlns:a16="http://schemas.microsoft.com/office/drawing/2014/main" id="{BBF8DAF6-21A5-44CE-9F44-8B78EEDABCCC}"/>
              </a:ext>
            </a:extLst>
          </p:cNvPr>
          <p:cNvSpPr txBox="1"/>
          <p:nvPr/>
        </p:nvSpPr>
        <p:spPr>
          <a:xfrm>
            <a:off x="5295759" y="2610698"/>
            <a:ext cx="1065197" cy="369332"/>
          </a:xfrm>
          <a:prstGeom prst="rect">
            <a:avLst/>
          </a:prstGeom>
          <a:solidFill>
            <a:srgbClr val="FF5050"/>
          </a:solidFill>
          <a:ln w="38100">
            <a:solidFill>
              <a:srgbClr val="FF5050"/>
            </a:solidFill>
          </a:ln>
        </p:spPr>
        <p:txBody>
          <a:bodyPr wrap="square" rtlCol="0">
            <a:spAutoFit/>
          </a:bodyPr>
          <a:lstStyle/>
          <a:p>
            <a:r>
              <a:rPr lang="en-GB" b="1" dirty="0"/>
              <a:t>Amplifier</a:t>
            </a:r>
          </a:p>
        </p:txBody>
      </p:sp>
    </p:spTree>
    <p:extLst>
      <p:ext uri="{BB962C8B-B14F-4D97-AF65-F5344CB8AC3E}">
        <p14:creationId xmlns:p14="http://schemas.microsoft.com/office/powerpoint/2010/main" val="3841669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39887-6EF8-4ED0-A370-F5EA1F16E62D}"/>
              </a:ext>
            </a:extLst>
          </p:cNvPr>
          <p:cNvSpPr>
            <a:spLocks noGrp="1"/>
          </p:cNvSpPr>
          <p:nvPr>
            <p:ph type="title"/>
          </p:nvPr>
        </p:nvSpPr>
        <p:spPr>
          <a:xfrm>
            <a:off x="1189701" y="1261872"/>
            <a:ext cx="3913241" cy="4334256"/>
          </a:xfrm>
        </p:spPr>
        <p:txBody>
          <a:bodyPr>
            <a:normAutofit/>
          </a:bodyPr>
          <a:lstStyle/>
          <a:p>
            <a:pPr algn="r"/>
            <a:r>
              <a:rPr lang="en-US" sz="4800" dirty="0"/>
              <a:t>Methodology:</a:t>
            </a:r>
            <a:r>
              <a:rPr lang="en-US" sz="4400" dirty="0"/>
              <a:t>  </a:t>
            </a:r>
          </a:p>
        </p:txBody>
      </p:sp>
      <p:sp>
        <p:nvSpPr>
          <p:cNvPr id="3" name="Content Placeholder 2">
            <a:extLst>
              <a:ext uri="{FF2B5EF4-FFF2-40B4-BE49-F238E27FC236}">
                <a16:creationId xmlns:a16="http://schemas.microsoft.com/office/drawing/2014/main" id="{E334ADE7-3112-4672-B3D5-7F0B7B19B822}"/>
              </a:ext>
            </a:extLst>
          </p:cNvPr>
          <p:cNvSpPr>
            <a:spLocks noGrp="1"/>
          </p:cNvSpPr>
          <p:nvPr>
            <p:ph idx="1"/>
          </p:nvPr>
        </p:nvSpPr>
        <p:spPr>
          <a:xfrm>
            <a:off x="5257800" y="334298"/>
            <a:ext cx="5701145" cy="5997054"/>
          </a:xfrm>
        </p:spPr>
        <p:txBody>
          <a:bodyPr>
            <a:noAutofit/>
          </a:bodyPr>
          <a:lstStyle/>
          <a:p>
            <a:pPr marL="514350" indent="-514350">
              <a:buFont typeface="+mj-lt"/>
              <a:buAutoNum type="romanLcPeriod"/>
            </a:pPr>
            <a:endParaRPr lang="en-US" sz="3200" dirty="0"/>
          </a:p>
          <a:p>
            <a:r>
              <a:rPr lang="en-US" sz="3200" dirty="0"/>
              <a:t>Siren Detection using Artificial Neural Networks and Machine learning Algorithms</a:t>
            </a:r>
          </a:p>
        </p:txBody>
      </p:sp>
    </p:spTree>
    <p:extLst>
      <p:ext uri="{BB962C8B-B14F-4D97-AF65-F5344CB8AC3E}">
        <p14:creationId xmlns:p14="http://schemas.microsoft.com/office/powerpoint/2010/main" val="115822411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2BBCC-77FF-484F-A75E-340674FFB677}"/>
              </a:ext>
            </a:extLst>
          </p:cNvPr>
          <p:cNvSpPr>
            <a:spLocks noGrp="1"/>
          </p:cNvSpPr>
          <p:nvPr>
            <p:ph type="title"/>
          </p:nvPr>
        </p:nvSpPr>
        <p:spPr/>
        <p:txBody>
          <a:bodyPr/>
          <a:lstStyle/>
          <a:p>
            <a:pPr algn="l"/>
            <a:r>
              <a:rPr lang="en-GB" dirty="0"/>
              <a:t>Hardware Overview:</a:t>
            </a:r>
          </a:p>
        </p:txBody>
      </p:sp>
      <p:sp>
        <p:nvSpPr>
          <p:cNvPr id="3" name="Content Placeholder 2">
            <a:extLst>
              <a:ext uri="{FF2B5EF4-FFF2-40B4-BE49-F238E27FC236}">
                <a16:creationId xmlns:a16="http://schemas.microsoft.com/office/drawing/2014/main" id="{DA98476D-30DC-4D16-B861-D671CEAF53DC}"/>
              </a:ext>
            </a:extLst>
          </p:cNvPr>
          <p:cNvSpPr>
            <a:spLocks noGrp="1"/>
          </p:cNvSpPr>
          <p:nvPr>
            <p:ph idx="1"/>
          </p:nvPr>
        </p:nvSpPr>
        <p:spPr>
          <a:xfrm>
            <a:off x="1484310" y="2666999"/>
            <a:ext cx="3935415" cy="3124201"/>
          </a:xfrm>
        </p:spPr>
        <p:txBody>
          <a:bodyPr/>
          <a:lstStyle/>
          <a:p>
            <a:r>
              <a:rPr lang="en-GB" dirty="0"/>
              <a:t>Raspberry Pi Model 4B</a:t>
            </a:r>
          </a:p>
          <a:p>
            <a:r>
              <a:rPr lang="en-GB" dirty="0"/>
              <a:t>Wi-Fi Module - ESP8266</a:t>
            </a:r>
          </a:p>
          <a:p>
            <a:r>
              <a:rPr lang="en-GB" dirty="0"/>
              <a:t>Microphone (Electret)</a:t>
            </a:r>
          </a:p>
          <a:p>
            <a:r>
              <a:rPr lang="en-GB" dirty="0" err="1"/>
              <a:t>OpAmp</a:t>
            </a:r>
            <a:endParaRPr lang="en-GB" dirty="0"/>
          </a:p>
          <a:p>
            <a:r>
              <a:rPr lang="en-GB" dirty="0"/>
              <a:t>Microcontroller</a:t>
            </a:r>
          </a:p>
        </p:txBody>
      </p:sp>
      <p:pic>
        <p:nvPicPr>
          <p:cNvPr id="5" name="Picture 4">
            <a:extLst>
              <a:ext uri="{FF2B5EF4-FFF2-40B4-BE49-F238E27FC236}">
                <a16:creationId xmlns:a16="http://schemas.microsoft.com/office/drawing/2014/main" id="{AAEDF83A-F113-437E-B4B7-40137DD6C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5450" y="1619250"/>
            <a:ext cx="2342028" cy="2095499"/>
          </a:xfrm>
          <a:prstGeom prst="rect">
            <a:avLst/>
          </a:prstGeom>
        </p:spPr>
      </p:pic>
      <p:pic>
        <p:nvPicPr>
          <p:cNvPr id="7" name="Picture 6" descr="A circuit board&#10;&#10;Description automatically generated">
            <a:extLst>
              <a:ext uri="{FF2B5EF4-FFF2-40B4-BE49-F238E27FC236}">
                <a16:creationId xmlns:a16="http://schemas.microsoft.com/office/drawing/2014/main" id="{45393955-0D46-432A-9994-C75B974E1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675" y="1619249"/>
            <a:ext cx="3152775" cy="2095499"/>
          </a:xfrm>
          <a:prstGeom prst="rect">
            <a:avLst/>
          </a:prstGeom>
        </p:spPr>
      </p:pic>
      <p:pic>
        <p:nvPicPr>
          <p:cNvPr id="9" name="Picture 8" descr="A circuit board&#10;&#10;Description automatically generated">
            <a:extLst>
              <a:ext uri="{FF2B5EF4-FFF2-40B4-BE49-F238E27FC236}">
                <a16:creationId xmlns:a16="http://schemas.microsoft.com/office/drawing/2014/main" id="{AA8BDAB5-46D7-48E7-9C9E-9E39A2AD6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676" y="3714747"/>
            <a:ext cx="2799228" cy="1732117"/>
          </a:xfrm>
          <a:prstGeom prst="rect">
            <a:avLst/>
          </a:prstGeom>
        </p:spPr>
      </p:pic>
      <p:pic>
        <p:nvPicPr>
          <p:cNvPr id="11" name="Picture 10" descr="A circuit board&#10;&#10;Description automatically generated">
            <a:extLst>
              <a:ext uri="{FF2B5EF4-FFF2-40B4-BE49-F238E27FC236}">
                <a16:creationId xmlns:a16="http://schemas.microsoft.com/office/drawing/2014/main" id="{DA840AD8-05E4-4E97-B8B4-497E9A0C6B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1903" y="3714747"/>
            <a:ext cx="2695575" cy="1732118"/>
          </a:xfrm>
          <a:prstGeom prst="rect">
            <a:avLst/>
          </a:prstGeom>
        </p:spPr>
      </p:pic>
    </p:spTree>
    <p:extLst>
      <p:ext uri="{BB962C8B-B14F-4D97-AF65-F5344CB8AC3E}">
        <p14:creationId xmlns:p14="http://schemas.microsoft.com/office/powerpoint/2010/main" val="364009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7BFB-BBFF-42AE-8729-551AE8DFEA40}"/>
              </a:ext>
            </a:extLst>
          </p:cNvPr>
          <p:cNvSpPr>
            <a:spLocks noGrp="1"/>
          </p:cNvSpPr>
          <p:nvPr>
            <p:ph type="title"/>
          </p:nvPr>
        </p:nvSpPr>
        <p:spPr/>
        <p:txBody>
          <a:bodyPr/>
          <a:lstStyle/>
          <a:p>
            <a:pPr algn="l"/>
            <a:r>
              <a:rPr lang="en-GB" dirty="0"/>
              <a:t>Software Overview:</a:t>
            </a:r>
          </a:p>
        </p:txBody>
      </p:sp>
      <p:sp>
        <p:nvSpPr>
          <p:cNvPr id="3" name="Content Placeholder 2">
            <a:extLst>
              <a:ext uri="{FF2B5EF4-FFF2-40B4-BE49-F238E27FC236}">
                <a16:creationId xmlns:a16="http://schemas.microsoft.com/office/drawing/2014/main" id="{FC1EBE38-9917-4215-92F7-A726550C4C67}"/>
              </a:ext>
            </a:extLst>
          </p:cNvPr>
          <p:cNvSpPr>
            <a:spLocks noGrp="1"/>
          </p:cNvSpPr>
          <p:nvPr>
            <p:ph idx="1"/>
          </p:nvPr>
        </p:nvSpPr>
        <p:spPr/>
        <p:txBody>
          <a:bodyPr/>
          <a:lstStyle/>
          <a:p>
            <a:r>
              <a:rPr lang="en-GB" dirty="0"/>
              <a:t>Python 3.7</a:t>
            </a:r>
          </a:p>
          <a:p>
            <a:r>
              <a:rPr lang="en-GB" dirty="0"/>
              <a:t>Arduino IDE</a:t>
            </a:r>
          </a:p>
        </p:txBody>
      </p:sp>
    </p:spTree>
    <p:extLst>
      <p:ext uri="{BB962C8B-B14F-4D97-AF65-F5344CB8AC3E}">
        <p14:creationId xmlns:p14="http://schemas.microsoft.com/office/powerpoint/2010/main" val="69253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8">
            <a:extLst>
              <a:ext uri="{FF2B5EF4-FFF2-40B4-BE49-F238E27FC236}">
                <a16:creationId xmlns:a16="http://schemas.microsoft.com/office/drawing/2014/main" id="{63336871-0118-4F6E-8DBD-20AEFC62A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53CDDF-73C8-4EA0-B850-E30E82D649B3}"/>
              </a:ext>
            </a:extLst>
          </p:cNvPr>
          <p:cNvSpPr>
            <a:spLocks noGrp="1"/>
          </p:cNvSpPr>
          <p:nvPr>
            <p:ph type="title"/>
          </p:nvPr>
        </p:nvSpPr>
        <p:spPr>
          <a:xfrm>
            <a:off x="9171392" y="1074392"/>
            <a:ext cx="2443433" cy="4377961"/>
          </a:xfrm>
        </p:spPr>
        <p:txBody>
          <a:bodyPr>
            <a:normAutofit/>
          </a:bodyPr>
          <a:lstStyle/>
          <a:p>
            <a:r>
              <a:rPr lang="en-GB">
                <a:solidFill>
                  <a:srgbClr val="000000"/>
                </a:solidFill>
              </a:rPr>
              <a:t>Work Flow:</a:t>
            </a:r>
          </a:p>
        </p:txBody>
      </p:sp>
      <p:sp useBgFill="1">
        <p:nvSpPr>
          <p:cNvPr id="29" name="Freeform: Shape 10">
            <a:extLst>
              <a:ext uri="{FF2B5EF4-FFF2-40B4-BE49-F238E27FC236}">
                <a16:creationId xmlns:a16="http://schemas.microsoft.com/office/drawing/2014/main" id="{F03CC8D0-33AF-417F-8454-1FDB6C22D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 name="Group 12">
            <a:extLst>
              <a:ext uri="{FF2B5EF4-FFF2-40B4-BE49-F238E27FC236}">
                <a16:creationId xmlns:a16="http://schemas.microsoft.com/office/drawing/2014/main" id="{B5A08A69-9EE1-4A9E-96B6-D769D87C2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4" name="Freeform 6">
              <a:extLst>
                <a:ext uri="{FF2B5EF4-FFF2-40B4-BE49-F238E27FC236}">
                  <a16:creationId xmlns:a16="http://schemas.microsoft.com/office/drawing/2014/main" id="{4E4F433A-15D2-423F-8739-13AEA4E4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4021F900-DEF3-4537-92E5-C37ECB7AE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653620E7-B03C-48E2-8561-FCA918F8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108701B4-8FEE-43D1-9954-9C064D75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99E0FE54-1668-4AD5-9242-892A6323B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75498FE5-B57D-4FD9-81E0-4E1CB65C0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31" name="Content Placeholder 2">
            <a:extLst>
              <a:ext uri="{FF2B5EF4-FFF2-40B4-BE49-F238E27FC236}">
                <a16:creationId xmlns:a16="http://schemas.microsoft.com/office/drawing/2014/main" id="{7C0D64DE-55E8-4851-9B0C-0CA464E6DD0C}"/>
              </a:ext>
            </a:extLst>
          </p:cNvPr>
          <p:cNvGraphicFramePr>
            <a:graphicFrameLocks noGrp="1"/>
          </p:cNvGraphicFramePr>
          <p:nvPr>
            <p:ph idx="1"/>
            <p:extLst>
              <p:ext uri="{D42A27DB-BD31-4B8C-83A1-F6EECF244321}">
                <p14:modId xmlns:p14="http://schemas.microsoft.com/office/powerpoint/2010/main" val="944367565"/>
              </p:ext>
            </p:extLst>
          </p:nvPr>
        </p:nvGraphicFramePr>
        <p:xfrm>
          <a:off x="257175" y="657225"/>
          <a:ext cx="8337042" cy="5734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369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4DA2-C5C4-4EA7-AC40-350E68F2207A}"/>
              </a:ext>
            </a:extLst>
          </p:cNvPr>
          <p:cNvSpPr>
            <a:spLocks noGrp="1"/>
          </p:cNvSpPr>
          <p:nvPr>
            <p:ph type="title"/>
          </p:nvPr>
        </p:nvSpPr>
        <p:spPr/>
        <p:txBody>
          <a:bodyPr/>
          <a:lstStyle/>
          <a:p>
            <a:r>
              <a:rPr lang="en-GB" dirty="0"/>
              <a:t>Detection by Training Artificial Neural Networks</a:t>
            </a:r>
            <a:endParaRPr lang="en-US" dirty="0"/>
          </a:p>
        </p:txBody>
      </p:sp>
      <p:sp>
        <p:nvSpPr>
          <p:cNvPr id="3" name="Content Placeholder 2">
            <a:extLst>
              <a:ext uri="{FF2B5EF4-FFF2-40B4-BE49-F238E27FC236}">
                <a16:creationId xmlns:a16="http://schemas.microsoft.com/office/drawing/2014/main" id="{B6C54746-B212-446A-812C-6EB3AB836E86}"/>
              </a:ext>
            </a:extLst>
          </p:cNvPr>
          <p:cNvSpPr>
            <a:spLocks noGrp="1"/>
          </p:cNvSpPr>
          <p:nvPr>
            <p:ph idx="1"/>
          </p:nvPr>
        </p:nvSpPr>
        <p:spPr>
          <a:xfrm>
            <a:off x="1571395" y="2857501"/>
            <a:ext cx="10018713" cy="3124201"/>
          </a:xfrm>
        </p:spPr>
        <p:txBody>
          <a:bodyPr>
            <a:normAutofit lnSpcReduction="10000"/>
          </a:bodyPr>
          <a:lstStyle/>
          <a:p>
            <a:r>
              <a:rPr lang="en-US" sz="2800" b="1" dirty="0"/>
              <a:t>Artificial Neural Network</a:t>
            </a:r>
            <a:r>
              <a:rPr lang="en-US" sz="2800" dirty="0"/>
              <a:t> - series of algorithms , recognizes relationships in a set of data, mimics the way the human brain operates.</a:t>
            </a:r>
          </a:p>
          <a:p>
            <a:pPr marL="0" indent="0">
              <a:buNone/>
            </a:pPr>
            <a:endParaRPr lang="en-US" sz="2800" b="1" dirty="0"/>
          </a:p>
          <a:p>
            <a:r>
              <a:rPr lang="en-US" sz="2800" b="1" dirty="0"/>
              <a:t>Machine Learning </a:t>
            </a:r>
            <a:r>
              <a:rPr lang="en-US" sz="2800" dirty="0"/>
              <a:t>- method of data analysis, automates analytical model building , learn from data, identify patterns and make decisions.</a:t>
            </a:r>
          </a:p>
        </p:txBody>
      </p:sp>
    </p:spTree>
    <p:extLst>
      <p:ext uri="{BB962C8B-B14F-4D97-AF65-F5344CB8AC3E}">
        <p14:creationId xmlns:p14="http://schemas.microsoft.com/office/powerpoint/2010/main" val="2188650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Paralla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3740</Words>
  <Application>Microsoft Office PowerPoint</Application>
  <PresentationFormat>Widescreen</PresentationFormat>
  <Paragraphs>385</Paragraphs>
  <Slides>30</Slides>
  <Notes>0</Notes>
  <HiddenSlides>0</HiddenSlides>
  <MMClips>3</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30</vt:i4>
      </vt:variant>
    </vt:vector>
  </HeadingPairs>
  <TitlesOfParts>
    <vt:vector size="41" baseType="lpstr">
      <vt:lpstr>Arial</vt:lpstr>
      <vt:lpstr>Calibri</vt:lpstr>
      <vt:lpstr>Calibri Light</vt:lpstr>
      <vt:lpstr>Cambria Math</vt:lpstr>
      <vt:lpstr>Corbel</vt:lpstr>
      <vt:lpstr>Edwardian Script ITC</vt:lpstr>
      <vt:lpstr>Wingdings</vt:lpstr>
      <vt:lpstr>Parallax</vt:lpstr>
      <vt:lpstr>1_Parallax</vt:lpstr>
      <vt:lpstr>2_Parallax</vt:lpstr>
      <vt:lpstr>Office Theme</vt:lpstr>
      <vt:lpstr>Smart Traffic Management System : Project Report</vt:lpstr>
      <vt:lpstr>Objectives:</vt:lpstr>
      <vt:lpstr>PowerPoint Presentation</vt:lpstr>
      <vt:lpstr>PowerPoint Presentation</vt:lpstr>
      <vt:lpstr>Methodology:  </vt:lpstr>
      <vt:lpstr>Hardware Overview:</vt:lpstr>
      <vt:lpstr>Software Overview:</vt:lpstr>
      <vt:lpstr>Work Flow:</vt:lpstr>
      <vt:lpstr>Detection by Training Artificial Neural Networks</vt:lpstr>
      <vt:lpstr>Detection Using Artificial Neural Networks</vt:lpstr>
      <vt:lpstr>Detection by Training Artificial Neural Networks</vt:lpstr>
      <vt:lpstr>Feature Extraction From Sirens:</vt:lpstr>
      <vt:lpstr>Implementation in Python using Raspberry-Pi</vt:lpstr>
      <vt:lpstr>Software Simulation:</vt:lpstr>
      <vt:lpstr>Result &amp; Observations:</vt:lpstr>
      <vt:lpstr>Video Demonstration:</vt:lpstr>
      <vt:lpstr>Advantages:</vt:lpstr>
      <vt:lpstr>Future Scope:</vt:lpstr>
      <vt:lpstr>Work Division:</vt:lpstr>
      <vt:lpstr>References:</vt:lpstr>
      <vt:lpstr>PowerPoint Presentation</vt:lpstr>
      <vt:lpstr>The End</vt:lpstr>
      <vt:lpstr>Appendix –  Python Code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Traffic Management System : Project Report</dc:title>
  <dc:creator>Jeffin Johnson</dc:creator>
  <cp:lastModifiedBy>Jeffin Johnson</cp:lastModifiedBy>
  <cp:revision>1</cp:revision>
  <dcterms:created xsi:type="dcterms:W3CDTF">2020-07-06T08:29:37Z</dcterms:created>
  <dcterms:modified xsi:type="dcterms:W3CDTF">2020-07-06T08:36:31Z</dcterms:modified>
</cp:coreProperties>
</file>